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455" r:id="rId2"/>
    <p:sldId id="454" r:id="rId3"/>
    <p:sldId id="488" r:id="rId4"/>
    <p:sldId id="483" r:id="rId5"/>
    <p:sldId id="523" r:id="rId6"/>
    <p:sldId id="525" r:id="rId7"/>
    <p:sldId id="524" r:id="rId8"/>
    <p:sldId id="526" r:id="rId9"/>
    <p:sldId id="527" r:id="rId10"/>
    <p:sldId id="528" r:id="rId11"/>
    <p:sldId id="495" r:id="rId12"/>
    <p:sldId id="529" r:id="rId13"/>
    <p:sldId id="522" r:id="rId14"/>
    <p:sldId id="516" r:id="rId15"/>
    <p:sldId id="517" r:id="rId16"/>
    <p:sldId id="518" r:id="rId17"/>
    <p:sldId id="519" r:id="rId18"/>
    <p:sldId id="520" r:id="rId19"/>
    <p:sldId id="530" r:id="rId20"/>
    <p:sldId id="521" r:id="rId21"/>
    <p:sldId id="547" r:id="rId22"/>
    <p:sldId id="537" r:id="rId23"/>
    <p:sldId id="539" r:id="rId24"/>
    <p:sldId id="541" r:id="rId25"/>
    <p:sldId id="540" r:id="rId26"/>
    <p:sldId id="542" r:id="rId27"/>
    <p:sldId id="543" r:id="rId28"/>
    <p:sldId id="544" r:id="rId29"/>
    <p:sldId id="545" r:id="rId30"/>
    <p:sldId id="497" r:id="rId31"/>
    <p:sldId id="546" r:id="rId32"/>
    <p:sldId id="499" r:id="rId33"/>
    <p:sldId id="500" r:id="rId34"/>
    <p:sldId id="284" r:id="rId35"/>
    <p:sldId id="285" r:id="rId36"/>
    <p:sldId id="286" r:id="rId37"/>
    <p:sldId id="287" r:id="rId38"/>
    <p:sldId id="531" r:id="rId39"/>
    <p:sldId id="288" r:id="rId40"/>
    <p:sldId id="289" r:id="rId41"/>
    <p:sldId id="501" r:id="rId42"/>
    <p:sldId id="291" r:id="rId43"/>
    <p:sldId id="293" r:id="rId44"/>
    <p:sldId id="532" r:id="rId45"/>
    <p:sldId id="292" r:id="rId46"/>
    <p:sldId id="534" r:id="rId47"/>
    <p:sldId id="361" r:id="rId48"/>
    <p:sldId id="503" r:id="rId49"/>
    <p:sldId id="504" r:id="rId50"/>
    <p:sldId id="294" r:id="rId51"/>
    <p:sldId id="535" r:id="rId52"/>
    <p:sldId id="296" r:id="rId53"/>
    <p:sldId id="505" r:id="rId54"/>
    <p:sldId id="498" r:id="rId55"/>
    <p:sldId id="533" r:id="rId56"/>
    <p:sldId id="456" r:id="rId57"/>
    <p:sldId id="301" r:id="rId58"/>
    <p:sldId id="312" r:id="rId59"/>
    <p:sldId id="506" r:id="rId60"/>
    <p:sldId id="314" r:id="rId61"/>
    <p:sldId id="330" r:id="rId62"/>
    <p:sldId id="302" r:id="rId63"/>
    <p:sldId id="303" r:id="rId64"/>
    <p:sldId id="311" r:id="rId65"/>
    <p:sldId id="507" r:id="rId66"/>
    <p:sldId id="318" r:id="rId67"/>
    <p:sldId id="327" r:id="rId68"/>
    <p:sldId id="319" r:id="rId69"/>
    <p:sldId id="328" r:id="rId70"/>
    <p:sldId id="332" r:id="rId71"/>
    <p:sldId id="321" r:id="rId72"/>
    <p:sldId id="322" r:id="rId73"/>
    <p:sldId id="323" r:id="rId74"/>
    <p:sldId id="324" r:id="rId75"/>
    <p:sldId id="325" r:id="rId76"/>
    <p:sldId id="508" r:id="rId77"/>
    <p:sldId id="548" r:id="rId78"/>
    <p:sldId id="549" r:id="rId79"/>
    <p:sldId id="550" r:id="rId80"/>
    <p:sldId id="356" r:id="rId81"/>
    <p:sldId id="514" r:id="rId82"/>
    <p:sldId id="515" r:id="rId83"/>
    <p:sldId id="384" r:id="rId84"/>
    <p:sldId id="423" r:id="rId85"/>
    <p:sldId id="391" r:id="rId86"/>
    <p:sldId id="392" r:id="rId87"/>
    <p:sldId id="538" r:id="rId88"/>
    <p:sldId id="551" r:id="rId89"/>
    <p:sldId id="552" r:id="rId90"/>
    <p:sldId id="536" r:id="rId91"/>
    <p:sldId id="496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3"/>
    <p:restoredTop sz="95000"/>
  </p:normalViewPr>
  <p:slideViewPr>
    <p:cSldViewPr snapToGrid="0" snapToObjects="1">
      <p:cViewPr varScale="1">
        <p:scale>
          <a:sx n="128" d="100"/>
          <a:sy n="128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6C75C-41F8-0540-95D8-9E17C623627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14FD-569F-704F-9AA0-DA5776918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41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4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46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97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9E228-C77D-E24A-90D1-EDE78F4D21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36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35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08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11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3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86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8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27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29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60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9E228-C77D-E24A-90D1-EDE78F4D21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72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5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6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9E228-C77D-E24A-90D1-EDE78F4D21F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7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9E228-C77D-E24A-90D1-EDE78F4D21F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16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65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7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82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7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24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63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92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35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34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435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65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05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914FD-569F-704F-9AA0-DA57769189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12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55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42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8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4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18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3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721FC-E8DD-6E44-B2ED-B654A7CFAE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5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 participant – total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43FE-F1D7-4E40-BE8C-5BBDF6FF5D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2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C9FB-A80D-8147-9B10-8ED995741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594BE6-D6EC-9C4D-A26C-B39DB8501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546BD-54F1-B94D-93F5-CDFEA773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6B7AF-77B8-D944-9315-D5656899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CBBF5-4CAA-474F-8358-E38D8E0F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5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233C-9DCA-1D43-A50C-3A7FF509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DCAA2-3555-A048-BD1D-7F228F9CC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A2A15-EB94-BE4F-8D5A-2BD8F3B2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83D4-1895-F94C-B84A-7656C820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F0114-482D-5B4B-AA35-2FAAF039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6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FDC2DF-D36E-C049-AC30-28621BBB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D0A59-D5F7-F44E-B801-00B960647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CF2BC-939A-934E-9330-DFB30C05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7CAD2-7803-EA47-8326-8950D29E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7BEB-D055-154E-8399-9CDA924D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5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ACBA-8247-5D4D-976B-998DC1BC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B1286-65F4-AA4F-AF50-4E86BC1E2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4D58-2FA0-5042-85A2-13294BAE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5779C-9481-2D40-A3DD-5D7F93934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8AA36-57BA-3545-9658-FE8E2CC1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728D-1340-4E47-98AC-19FBBC25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7FB69-B607-C446-A6AE-D5FD7841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CDB36-792C-BF47-A4D3-14B4C09A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C9E9C-F221-9947-9252-9619CCCC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E7114-0F58-354D-BB2C-6062E427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595B-EA21-A24D-BCFE-50E58556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471C8-3822-8847-91A9-2526A6A1B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80F87-7C3D-934C-B134-7DBE87CD0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A9B15-2C4D-7D42-AB64-DBC1CEC2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46BA3-F263-FA41-93F6-975C372F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A752D-666D-F04E-8ACE-B46A0D82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5BCA-7FAA-ED47-A8C4-23C2F8B8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52F47-7242-E143-9970-E00A6F09A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F383F-072E-704D-87F2-ACB957583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405E5-0B72-3E4A-B0BE-6A17A0975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BE2C5-F3C4-9949-9309-C780B9320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3BA6D-8CB8-2D47-9BF5-D1B5EF95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F87CE2-C96B-BA4B-AF5E-9D18FB8A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2D3711-0CB0-3D49-A80E-6658FC20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2562-AFC8-034A-8CB7-C13360BB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37699-9391-C142-9D08-D8F941D4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EEEE0-6278-9C42-ADCC-AD7D46F0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0F0F0-272D-9641-8A66-3FFD5592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3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9C72C-53BA-4948-8B3B-FA079583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CCCCD-164D-2E4A-8A77-E93D8397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FB5B0-E191-484A-A4A0-41FB7A0A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A4DD-97D7-B544-A197-7322000A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3DDB7-0B4C-134B-BDF3-89B610D3A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98BA8-46CB-EE47-938E-2D87E053A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7C204-437C-9440-AEBB-7AA4FE32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BDD7C-47AF-7A4A-A6E9-8EE810A6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D3D3F-3E0B-814C-A9A3-E4AC8486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0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FBF7D-E2C2-E044-BF25-243692DE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E79B7-629F-5C43-8850-F3ED74B83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5227C-F7EB-A345-87C4-62A1FDFFB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E25F0-E8DD-A04B-8083-8F85CE5F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51029-6302-C648-BA73-383C293D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D049C-E784-7045-B569-EE1938AC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1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76E48-07F4-9841-9E2D-F4FD010E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DE8B-71E6-014A-B822-0D33FABA9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5E292-867E-ED45-A52F-F506C7302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8B5D0-62AF-CB47-97C7-1F403EFF0484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4076B-2745-1342-84A3-081D7C132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CC962-2576-934E-80C2-2B16BC103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9CE8D-E618-0B43-9437-2CEA9E39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1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6.tiff"/><Relationship Id="rId7" Type="http://schemas.openxmlformats.org/officeDocument/2006/relationships/image" Target="../media/image7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13" Type="http://schemas.openxmlformats.org/officeDocument/2006/relationships/image" Target="../media/image12.png"/><Relationship Id="rId3" Type="http://schemas.openxmlformats.org/officeDocument/2006/relationships/image" Target="../media/image76.tiff"/><Relationship Id="rId7" Type="http://schemas.openxmlformats.org/officeDocument/2006/relationships/image" Target="../media/image80.tif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tiff"/><Relationship Id="rId11" Type="http://schemas.openxmlformats.org/officeDocument/2006/relationships/image" Target="../media/image84.tiff"/><Relationship Id="rId5" Type="http://schemas.openxmlformats.org/officeDocument/2006/relationships/image" Target="../media/image78.tiff"/><Relationship Id="rId10" Type="http://schemas.openxmlformats.org/officeDocument/2006/relationships/image" Target="../media/image83.tiff"/><Relationship Id="rId4" Type="http://schemas.openxmlformats.org/officeDocument/2006/relationships/image" Target="../media/image77.tiff"/><Relationship Id="rId9" Type="http://schemas.openxmlformats.org/officeDocument/2006/relationships/image" Target="../media/image82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39.png"/><Relationship Id="rId10" Type="http://schemas.openxmlformats.org/officeDocument/2006/relationships/image" Target="../media/image87.png"/><Relationship Id="rId4" Type="http://schemas.openxmlformats.org/officeDocument/2006/relationships/image" Target="../media/image34.png"/><Relationship Id="rId9" Type="http://schemas.openxmlformats.org/officeDocument/2006/relationships/image" Target="../media/image6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8B4D35-F69C-9F42-8BF9-FC26510FB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1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0951E5-B5CD-634B-B522-A85E057F1C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8515"/>
            <a:ext cx="6681037" cy="3758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D1C3D-2EA4-034E-8F0C-904572CDF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963" y="1577010"/>
            <a:ext cx="5328071" cy="2732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50499-3229-0C4F-B395-3F13968FB2E0}"/>
              </a:ext>
            </a:extLst>
          </p:cNvPr>
          <p:cNvSpPr txBox="1"/>
          <p:nvPr/>
        </p:nvSpPr>
        <p:spPr>
          <a:xfrm>
            <a:off x="152602" y="60872"/>
            <a:ext cx="32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Decision-Making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C9E46-0908-324D-A3AD-B8079D6979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D6940-9E3C-6741-BA83-7479EBBD8E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3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6DEF502-CC2C-0E48-901C-F7A2E980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3" y="6352433"/>
            <a:ext cx="767620" cy="443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649A-795C-E047-B7BC-D46A17BD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316" y="6175404"/>
            <a:ext cx="854882" cy="620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E872C-8457-7641-9F98-95D0F53FE78C}"/>
              </a:ext>
            </a:extLst>
          </p:cNvPr>
          <p:cNvSpPr txBox="1"/>
          <p:nvPr/>
        </p:nvSpPr>
        <p:spPr>
          <a:xfrm>
            <a:off x="0" y="-59839"/>
            <a:ext cx="1219200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 to Lead – Part 1: What did we 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EE63D-63BF-914F-A890-041806386A5B}"/>
              </a:ext>
            </a:extLst>
          </p:cNvPr>
          <p:cNvSpPr txBox="1"/>
          <p:nvPr/>
        </p:nvSpPr>
        <p:spPr>
          <a:xfrm>
            <a:off x="222502" y="1251042"/>
            <a:ext cx="3213425" cy="203132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Qualities of an ideal leader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dirty="0"/>
              <a:t>Compassion</a:t>
            </a:r>
          </a:p>
          <a:p>
            <a:pPr marL="342900" indent="-342900">
              <a:buAutoNum type="arabicPeriod"/>
            </a:pPr>
            <a:r>
              <a:rPr lang="en-US" dirty="0"/>
              <a:t>Clarity of Thought</a:t>
            </a:r>
          </a:p>
          <a:p>
            <a:pPr marL="342900" indent="-342900">
              <a:buAutoNum type="arabicPeriod"/>
            </a:pPr>
            <a:r>
              <a:rPr lang="en-US" dirty="0"/>
              <a:t>Positive Mindset</a:t>
            </a:r>
          </a:p>
          <a:p>
            <a:pPr marL="342900" indent="-342900">
              <a:buAutoNum type="arabicPeriod"/>
            </a:pPr>
            <a:r>
              <a:rPr lang="en-US" dirty="0"/>
              <a:t>Knowledge / Competence</a:t>
            </a:r>
          </a:p>
          <a:p>
            <a:pPr marL="342900" indent="-342900">
              <a:buAutoNum type="arabicPeriod"/>
            </a:pPr>
            <a:r>
              <a:rPr lang="en-US" dirty="0"/>
              <a:t>Inspiring</a:t>
            </a:r>
          </a:p>
          <a:p>
            <a:pPr marL="342900" indent="-342900">
              <a:buAutoNum type="arabicPeriod"/>
            </a:pPr>
            <a:r>
              <a:rPr lang="en-US" dirty="0"/>
              <a:t>Persuasion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88303-404C-364D-ABE7-D70CD514D69A}"/>
              </a:ext>
            </a:extLst>
          </p:cNvPr>
          <p:cNvSpPr txBox="1"/>
          <p:nvPr/>
        </p:nvSpPr>
        <p:spPr>
          <a:xfrm>
            <a:off x="4295323" y="1251042"/>
            <a:ext cx="3213425" cy="147732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Vision: The 4-step test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Compelling</a:t>
            </a:r>
          </a:p>
          <a:p>
            <a:pPr marL="342900" indent="-342900">
              <a:buAutoNum type="arabicPeriod"/>
            </a:pPr>
            <a:r>
              <a:rPr lang="en-US" dirty="0"/>
              <a:t>Image</a:t>
            </a:r>
          </a:p>
          <a:p>
            <a:pPr marL="342900" indent="-342900">
              <a:buAutoNum type="arabicPeriod"/>
            </a:pPr>
            <a:r>
              <a:rPr lang="en-US" dirty="0"/>
              <a:t>Achievable</a:t>
            </a:r>
          </a:p>
          <a:p>
            <a:pPr marL="342900" indent="-342900">
              <a:buAutoNum type="arabicPeriod"/>
            </a:pPr>
            <a:r>
              <a:rPr lang="en-US" dirty="0"/>
              <a:t>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B6036-80B3-7149-AD48-2C1392A394F8}"/>
              </a:ext>
            </a:extLst>
          </p:cNvPr>
          <p:cNvSpPr txBox="1"/>
          <p:nvPr/>
        </p:nvSpPr>
        <p:spPr>
          <a:xfrm>
            <a:off x="8105323" y="1251042"/>
            <a:ext cx="3213425" cy="92333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Goals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Now-Where-How</a:t>
            </a:r>
          </a:p>
          <a:p>
            <a:pPr marL="342900" indent="-342900">
              <a:buAutoNum type="arabicPeriod"/>
            </a:pPr>
            <a:r>
              <a:rPr lang="en-US" dirty="0"/>
              <a:t>BSQ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7CA81-D12C-374A-9FBF-749DF648836F}"/>
              </a:ext>
            </a:extLst>
          </p:cNvPr>
          <p:cNvSpPr txBox="1"/>
          <p:nvPr/>
        </p:nvSpPr>
        <p:spPr>
          <a:xfrm>
            <a:off x="222502" y="3871885"/>
            <a:ext cx="4751280" cy="646331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3B Leadership Framework: Belief in Leadership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Belief-&gt; Behaviour-&gt;Business (Outcome)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CEB14-BB56-AD42-BDF4-AFED72ABDAD9}"/>
              </a:ext>
            </a:extLst>
          </p:cNvPr>
          <p:cNvSpPr txBox="1"/>
          <p:nvPr/>
        </p:nvSpPr>
        <p:spPr>
          <a:xfrm>
            <a:off x="5417126" y="3871885"/>
            <a:ext cx="2688197" cy="9233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Teamwork in Leadership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Belbin Team Roles</a:t>
            </a:r>
          </a:p>
          <a:p>
            <a:pPr marL="342900" indent="-342900">
              <a:buAutoNum type="arabicPeriod"/>
            </a:pPr>
            <a:r>
              <a:rPr lang="en-US" dirty="0"/>
              <a:t>4 Stages of Teams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7F361-FF61-0E48-B62E-6E175102ADA0}"/>
              </a:ext>
            </a:extLst>
          </p:cNvPr>
          <p:cNvSpPr txBox="1"/>
          <p:nvPr/>
        </p:nvSpPr>
        <p:spPr>
          <a:xfrm>
            <a:off x="8630551" y="3871885"/>
            <a:ext cx="3287647" cy="92333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Decision-Making in Leadership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Leadership Styles</a:t>
            </a:r>
          </a:p>
          <a:p>
            <a:pPr marL="342900" indent="-342900">
              <a:buAutoNum type="arabicPeriod"/>
            </a:pPr>
            <a:r>
              <a:rPr lang="en-US" dirty="0"/>
              <a:t>Types of Decisions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B705A1-C19F-CA41-8A58-2C9B963BBC90}"/>
              </a:ext>
            </a:extLst>
          </p:cNvPr>
          <p:cNvCxnSpPr>
            <a:cxnSpLocks/>
          </p:cNvCxnSpPr>
          <p:nvPr/>
        </p:nvCxnSpPr>
        <p:spPr>
          <a:xfrm flipV="1">
            <a:off x="7508748" y="1851207"/>
            <a:ext cx="596575" cy="3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19097E-9935-A54E-899F-72342D2008A5}"/>
              </a:ext>
            </a:extLst>
          </p:cNvPr>
          <p:cNvCxnSpPr>
            <a:cxnSpLocks/>
          </p:cNvCxnSpPr>
          <p:nvPr/>
        </p:nvCxnSpPr>
        <p:spPr>
          <a:xfrm flipH="1">
            <a:off x="874673" y="3282367"/>
            <a:ext cx="1" cy="589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43A2BA-63B6-B94B-9E71-A415364656D0}"/>
              </a:ext>
            </a:extLst>
          </p:cNvPr>
          <p:cNvCxnSpPr>
            <a:stCxn id="11" idx="3"/>
          </p:cNvCxnSpPr>
          <p:nvPr/>
        </p:nvCxnSpPr>
        <p:spPr>
          <a:xfrm flipV="1">
            <a:off x="4973782" y="4195050"/>
            <a:ext cx="4433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A40FD6-D797-EF48-8DA5-743C98D720CC}"/>
              </a:ext>
            </a:extLst>
          </p:cNvPr>
          <p:cNvCxnSpPr>
            <a:stCxn id="13" idx="0"/>
          </p:cNvCxnSpPr>
          <p:nvPr/>
        </p:nvCxnSpPr>
        <p:spPr>
          <a:xfrm flipV="1">
            <a:off x="10274375" y="2174373"/>
            <a:ext cx="0" cy="1697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74CB78-26DC-2249-8D3C-89E5CB6CDBB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761225" y="2083914"/>
            <a:ext cx="1344098" cy="1787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8D3AD8-F632-3747-9AC3-F4808EF42A6F}"/>
              </a:ext>
            </a:extLst>
          </p:cNvPr>
          <p:cNvCxnSpPr/>
          <p:nvPr/>
        </p:nvCxnSpPr>
        <p:spPr>
          <a:xfrm>
            <a:off x="4398264" y="4518216"/>
            <a:ext cx="0" cy="137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0494AD-9F8B-B844-BA7E-1D595FEC4756}"/>
              </a:ext>
            </a:extLst>
          </p:cNvPr>
          <p:cNvCxnSpPr>
            <a:cxnSpLocks/>
          </p:cNvCxnSpPr>
          <p:nvPr/>
        </p:nvCxnSpPr>
        <p:spPr>
          <a:xfrm>
            <a:off x="4398264" y="5888736"/>
            <a:ext cx="3995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8C94AA5-51AA-404A-93AA-36F97948812A}"/>
              </a:ext>
            </a:extLst>
          </p:cNvPr>
          <p:cNvCxnSpPr/>
          <p:nvPr/>
        </p:nvCxnSpPr>
        <p:spPr>
          <a:xfrm flipV="1">
            <a:off x="8403336" y="2174372"/>
            <a:ext cx="0" cy="3714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0C27A30-E083-064A-9118-D1A626D0AE2E}"/>
              </a:ext>
            </a:extLst>
          </p:cNvPr>
          <p:cNvCxnSpPr>
            <a:cxnSpLocks/>
          </p:cNvCxnSpPr>
          <p:nvPr/>
        </p:nvCxnSpPr>
        <p:spPr>
          <a:xfrm>
            <a:off x="3435927" y="2083914"/>
            <a:ext cx="8593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0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6DEF502-CC2C-0E48-901C-F7A2E980D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3" y="6352433"/>
            <a:ext cx="767620" cy="443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649A-795C-E047-B7BC-D46A17BD9F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316" y="6175404"/>
            <a:ext cx="854882" cy="620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E872C-8457-7641-9F98-95D0F53FE78C}"/>
              </a:ext>
            </a:extLst>
          </p:cNvPr>
          <p:cNvSpPr txBox="1"/>
          <p:nvPr/>
        </p:nvSpPr>
        <p:spPr>
          <a:xfrm>
            <a:off x="0" y="-59839"/>
            <a:ext cx="1219200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 to Lead – Part 2: The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535E8-2936-F240-B775-488C96DF4755}"/>
              </a:ext>
            </a:extLst>
          </p:cNvPr>
          <p:cNvSpPr txBox="1"/>
          <p:nvPr/>
        </p:nvSpPr>
        <p:spPr>
          <a:xfrm>
            <a:off x="464127" y="1053416"/>
            <a:ext cx="112637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Take the Now-Where-How model and fill in a ‘Where you would like to be’ in </a:t>
            </a:r>
            <a:r>
              <a:rPr lang="en-US" sz="2000" u="sng" dirty="0"/>
              <a:t>ONE WEEK</a:t>
            </a:r>
          </a:p>
          <a:p>
            <a:pPr marL="514350" indent="-514350">
              <a:buFont typeface="+mj-lt"/>
              <a:buAutoNum type="arabicPeriod"/>
            </a:pPr>
            <a:endParaRPr lang="en-US" sz="2000" u="sng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Using the BSQ goals model, fill in each of the stages and make a complete plan to achieve your ‘Where’. In the timeline, prepare a daily milestone. 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Using the 3B model, identify &amp; document the desired behaviours. And identify &amp; document the beliefs you need to drive that behaviour.  Use the six qualities of a leader and check against your beliefs.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Identify all the ‘team members’ that play ANY role (identify the role they play) in you achieving your ‘Where’.  Document it. 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Do a complete SWOT analysis relating your ‘Where’. Identify and document the key decisions you need to to make and the ones you took. 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Next week, you will be required to present a 1-minute talk on the entire project on the ‘The Current state’, ‘What actions you took’ and the ‘Overall result achieved’.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F8C18-13BA-334C-A4B2-CD2A05C65F21}"/>
              </a:ext>
            </a:extLst>
          </p:cNvPr>
          <p:cNvSpPr txBox="1"/>
          <p:nvPr/>
        </p:nvSpPr>
        <p:spPr>
          <a:xfrm>
            <a:off x="412346" y="1095434"/>
            <a:ext cx="41385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690EE-8DEF-2843-ABA3-71788368FBC2}"/>
              </a:ext>
            </a:extLst>
          </p:cNvPr>
          <p:cNvSpPr txBox="1"/>
          <p:nvPr/>
        </p:nvSpPr>
        <p:spPr>
          <a:xfrm>
            <a:off x="412346" y="1704389"/>
            <a:ext cx="41385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547C4-F79E-6C4B-92F4-6D26654F57EA}"/>
              </a:ext>
            </a:extLst>
          </p:cNvPr>
          <p:cNvSpPr txBox="1"/>
          <p:nvPr/>
        </p:nvSpPr>
        <p:spPr>
          <a:xfrm>
            <a:off x="412348" y="2609646"/>
            <a:ext cx="41385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FB17B-B1B1-0142-8A14-F83F6352DBA1}"/>
              </a:ext>
            </a:extLst>
          </p:cNvPr>
          <p:cNvSpPr txBox="1"/>
          <p:nvPr/>
        </p:nvSpPr>
        <p:spPr>
          <a:xfrm>
            <a:off x="412348" y="3502869"/>
            <a:ext cx="41385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5C78C-C6EF-9447-B828-92A126026DCB}"/>
              </a:ext>
            </a:extLst>
          </p:cNvPr>
          <p:cNvSpPr txBox="1"/>
          <p:nvPr/>
        </p:nvSpPr>
        <p:spPr>
          <a:xfrm>
            <a:off x="417490" y="4396092"/>
            <a:ext cx="41385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DB4D3-34D9-8245-A0EA-7B02BB502BB7}"/>
              </a:ext>
            </a:extLst>
          </p:cNvPr>
          <p:cNvSpPr txBox="1"/>
          <p:nvPr/>
        </p:nvSpPr>
        <p:spPr>
          <a:xfrm>
            <a:off x="417490" y="5296543"/>
            <a:ext cx="41385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7061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2528116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 2:</a:t>
            </a:r>
          </a:p>
          <a:p>
            <a:pPr algn="ctr"/>
            <a:r>
              <a:rPr lang="en-US" sz="5400" b="1" dirty="0"/>
              <a:t>SWOT and Decision-Making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5F831-C717-C245-9B4F-1590405A9C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CB7EA-9F0F-3B4B-8B83-5AE9039309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86000" y="1564247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STRENGTHS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400802" y="3525453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WEAKNESSES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400801" y="1547545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OPPORTUNITIES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0" y="3524718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THREATS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262254" y="1537858"/>
            <a:ext cx="13855" cy="374119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>
            <a:off x="3329968" y="2730321"/>
            <a:ext cx="283335" cy="1841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5404736" y="2329206"/>
            <a:ext cx="2266682" cy="321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9066727" y="2640169"/>
            <a:ext cx="386366" cy="19318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5256629" y="4795041"/>
            <a:ext cx="2562896" cy="3606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The SWOT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47E15-864D-324C-BB69-79D93B029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4E6128-DED4-6640-AAE1-6F59168237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44266" y="184666"/>
            <a:ext cx="4016326" cy="2007200"/>
            <a:chOff x="2286000" y="1537858"/>
            <a:chExt cx="7980219" cy="3834254"/>
          </a:xfrm>
        </p:grpSpPr>
        <p:sp>
          <p:nvSpPr>
            <p:cNvPr id="18" name="TextBox 17"/>
            <p:cNvSpPr txBox="1"/>
            <p:nvPr/>
          </p:nvSpPr>
          <p:spPr>
            <a:xfrm>
              <a:off x="2286000" y="1564247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STRENGTHS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0802" y="3525453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WEAKNESSES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0801" y="1547545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OPPORTUNITIES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3524718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THREATS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6262254" y="1537858"/>
              <a:ext cx="13855" cy="374119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ight Arrow 2"/>
            <p:cNvSpPr/>
            <p:nvPr/>
          </p:nvSpPr>
          <p:spPr>
            <a:xfrm>
              <a:off x="5404736" y="2329206"/>
              <a:ext cx="2266682" cy="3219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1520" y="2380970"/>
            <a:ext cx="10706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/>
              <a:t>How can I use my </a:t>
            </a:r>
            <a:r>
              <a:rPr lang="en-US" sz="5400" b="1" dirty="0">
                <a:solidFill>
                  <a:srgbClr val="C00000"/>
                </a:solidFill>
              </a:rPr>
              <a:t>strengths</a:t>
            </a:r>
            <a:r>
              <a:rPr lang="en-US" sz="5400" dirty="0"/>
              <a:t> to take advantage of the </a:t>
            </a:r>
            <a:r>
              <a:rPr lang="en-US" sz="5400" b="1" dirty="0">
                <a:solidFill>
                  <a:srgbClr val="C00000"/>
                </a:solidFill>
              </a:rPr>
              <a:t>opportunity</a:t>
            </a:r>
            <a:r>
              <a:rPr lang="en-US" sz="5400" dirty="0"/>
              <a:t> I identified?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SWOT and Decision-Making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22542E-A339-BF46-9702-CB7E59947B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92341F-AA21-ED48-B344-D49F89B320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44266" y="184666"/>
            <a:ext cx="4016326" cy="2007200"/>
            <a:chOff x="2286000" y="1537858"/>
            <a:chExt cx="7980219" cy="3834254"/>
          </a:xfrm>
        </p:grpSpPr>
        <p:sp>
          <p:nvSpPr>
            <p:cNvPr id="18" name="TextBox 17"/>
            <p:cNvSpPr txBox="1"/>
            <p:nvPr/>
          </p:nvSpPr>
          <p:spPr>
            <a:xfrm>
              <a:off x="2286000" y="1564247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STRENGTHS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0802" y="3525453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WEAKNESSES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0801" y="1547545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OPPORTUNITIES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3524718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THREATS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6262254" y="1537858"/>
              <a:ext cx="13855" cy="374119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own Arrow 1"/>
            <p:cNvSpPr/>
            <p:nvPr/>
          </p:nvSpPr>
          <p:spPr>
            <a:xfrm>
              <a:off x="2912605" y="2651179"/>
              <a:ext cx="283334" cy="18416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1520" y="2380970"/>
            <a:ext cx="10706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/>
              <a:t>How can I use my </a:t>
            </a:r>
            <a:r>
              <a:rPr lang="en-US" sz="5400" b="1" dirty="0">
                <a:solidFill>
                  <a:srgbClr val="C00000"/>
                </a:solidFill>
              </a:rPr>
              <a:t>strengths</a:t>
            </a:r>
            <a:r>
              <a:rPr lang="en-US" sz="5400" dirty="0"/>
              <a:t> to meet/minimise/avoid the </a:t>
            </a:r>
            <a:r>
              <a:rPr lang="en-US" sz="5400" b="1" dirty="0">
                <a:solidFill>
                  <a:srgbClr val="C00000"/>
                </a:solidFill>
              </a:rPr>
              <a:t>threat </a:t>
            </a:r>
          </a:p>
          <a:p>
            <a:pPr lvl="0" algn="ctr"/>
            <a:r>
              <a:rPr lang="en-US" sz="5400" dirty="0"/>
              <a:t>I identified?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SWOT and Decision-Making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FFA811-B021-E74A-A4A5-2C08C8B000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637D90-A75E-2141-AA55-E1DB8A1D21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9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44266" y="184666"/>
            <a:ext cx="4016326" cy="2007200"/>
            <a:chOff x="2286000" y="1537858"/>
            <a:chExt cx="7980219" cy="3834254"/>
          </a:xfrm>
        </p:grpSpPr>
        <p:sp>
          <p:nvSpPr>
            <p:cNvPr id="18" name="TextBox 17"/>
            <p:cNvSpPr txBox="1"/>
            <p:nvPr/>
          </p:nvSpPr>
          <p:spPr>
            <a:xfrm>
              <a:off x="2286000" y="1564247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STRENGTHS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0802" y="3525453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WEAKNESSES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0801" y="1547545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OPPORTUNITIES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3524718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THREATS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6262254" y="1537858"/>
              <a:ext cx="13855" cy="374119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Up Arrow 4"/>
            <p:cNvSpPr/>
            <p:nvPr/>
          </p:nvSpPr>
          <p:spPr>
            <a:xfrm>
              <a:off x="9625759" y="2558803"/>
              <a:ext cx="386365" cy="19318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1520" y="2251062"/>
            <a:ext cx="10706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/>
              <a:t>How can I manage/ minimise my </a:t>
            </a:r>
            <a:r>
              <a:rPr lang="en-US" sz="5400" b="1" dirty="0">
                <a:solidFill>
                  <a:srgbClr val="C00000"/>
                </a:solidFill>
              </a:rPr>
              <a:t>weaknesses </a:t>
            </a:r>
            <a:r>
              <a:rPr lang="en-US" sz="5400" dirty="0"/>
              <a:t>so I don’t lose out on the </a:t>
            </a:r>
            <a:r>
              <a:rPr lang="en-US" sz="5400" b="1" dirty="0">
                <a:solidFill>
                  <a:srgbClr val="C00000"/>
                </a:solidFill>
              </a:rPr>
              <a:t>opportunity </a:t>
            </a:r>
            <a:r>
              <a:rPr lang="en-US" sz="5400" dirty="0"/>
              <a:t>I identified?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SWOT and Decision-Making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ED47F4-4F2C-7945-849E-A73BF6200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C30037-572D-024E-BC85-481E6CEFC4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44266" y="184666"/>
            <a:ext cx="4016326" cy="2007200"/>
            <a:chOff x="2286000" y="1537858"/>
            <a:chExt cx="7980219" cy="3834254"/>
          </a:xfrm>
        </p:grpSpPr>
        <p:sp>
          <p:nvSpPr>
            <p:cNvPr id="18" name="TextBox 17"/>
            <p:cNvSpPr txBox="1"/>
            <p:nvPr/>
          </p:nvSpPr>
          <p:spPr>
            <a:xfrm>
              <a:off x="2286000" y="1564247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STRENGTHS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0802" y="3525453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WEAKNESSES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0801" y="1547545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OPPORTUNITIES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0" y="3524718"/>
              <a:ext cx="3865417" cy="18466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THREATS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6262254" y="1537858"/>
              <a:ext cx="13855" cy="374119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Left Arrow 5"/>
            <p:cNvSpPr/>
            <p:nvPr/>
          </p:nvSpPr>
          <p:spPr>
            <a:xfrm>
              <a:off x="5256629" y="4795041"/>
              <a:ext cx="2562896" cy="36060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2251062"/>
            <a:ext cx="12083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/>
              <a:t>How can I manage/ minimise my </a:t>
            </a:r>
            <a:r>
              <a:rPr lang="en-US" sz="5400" b="1" dirty="0">
                <a:solidFill>
                  <a:srgbClr val="C00000"/>
                </a:solidFill>
              </a:rPr>
              <a:t>weaknesses </a:t>
            </a:r>
            <a:r>
              <a:rPr lang="en-US" sz="5400" dirty="0"/>
              <a:t>so </a:t>
            </a:r>
            <a:r>
              <a:rPr lang="en-US" sz="5400"/>
              <a:t>I handle /avoid </a:t>
            </a:r>
            <a:r>
              <a:rPr lang="en-US" sz="5400" dirty="0"/>
              <a:t>the </a:t>
            </a:r>
            <a:r>
              <a:rPr lang="en-US" sz="5400" b="1" dirty="0">
                <a:solidFill>
                  <a:srgbClr val="C00000"/>
                </a:solidFill>
              </a:rPr>
              <a:t>threats </a:t>
            </a:r>
          </a:p>
          <a:p>
            <a:pPr lvl="0" algn="ctr"/>
            <a:r>
              <a:rPr lang="en-US" sz="5400" dirty="0"/>
              <a:t>I identified?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SWOT and Decision-Making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D39DC2-8BD3-8743-8D7C-8173E3010E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A1679-6B56-1D46-80E2-DBC153827B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42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9BB908-768E-C84E-9D84-897B92FDB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5452" y="-10947"/>
            <a:ext cx="1686548" cy="56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4DEC8-6D6C-D94A-848D-1D02975D8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24" y="350581"/>
            <a:ext cx="6209532" cy="2045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5ABC2-9BD2-FB4F-88DF-03BEBFFA5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479" y="2481898"/>
            <a:ext cx="7988300" cy="386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7D71D-31C9-234A-BF4F-A4D10B4A5E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6D1B4-CAAA-1E46-A9A6-08EDC03E47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6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606" y="6489748"/>
            <a:ext cx="1584186" cy="328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41" y="1209280"/>
            <a:ext cx="2572944" cy="1286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207" y="313098"/>
            <a:ext cx="1303056" cy="1303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731" y="964626"/>
            <a:ext cx="1879398" cy="8935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33029" y="4743678"/>
            <a:ext cx="3028688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Multicultural Business Ministerial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1" y="2641626"/>
            <a:ext cx="3368149" cy="2034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14" y="6317200"/>
            <a:ext cx="2213198" cy="44781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5" b="1" dirty="0">
                <a:latin typeface="Avenir Black" charset="0"/>
                <a:ea typeface="Avenir Black" charset="0"/>
                <a:cs typeface="Avenir Black" charset="0"/>
              </a:rPr>
              <a:t>P: +61 424 287 904</a:t>
            </a:r>
          </a:p>
          <a:p>
            <a:r>
              <a:rPr lang="en-US" sz="1155" b="1" dirty="0">
                <a:latin typeface="Avenir Black" charset="0"/>
                <a:ea typeface="Avenir Black" charset="0"/>
                <a:cs typeface="Avenir Black" charset="0"/>
              </a:rPr>
              <a:t>E: info@businessnirvana.com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731" y="3084724"/>
            <a:ext cx="2226215" cy="661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827" y="2062815"/>
            <a:ext cx="2043817" cy="20438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180" y="4747547"/>
            <a:ext cx="1662689" cy="11663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76334" y="4437017"/>
            <a:ext cx="1512383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/>
              <a:t>Judge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About Me </a:t>
            </a:r>
          </a:p>
        </p:txBody>
      </p:sp>
    </p:spTree>
    <p:extLst>
      <p:ext uri="{BB962C8B-B14F-4D97-AF65-F5344CB8AC3E}">
        <p14:creationId xmlns:p14="http://schemas.microsoft.com/office/powerpoint/2010/main" val="195795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90947" y="624090"/>
            <a:ext cx="5659092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Strengths - Opportunities: </a:t>
            </a:r>
          </a:p>
          <a:p>
            <a:pPr lvl="0" algn="ctr"/>
            <a:r>
              <a:rPr lang="en-US" sz="1600" dirty="0"/>
              <a:t>How can I use my strengths to take advantage of the opportunities I identified?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156101" y="624090"/>
            <a:ext cx="5664557" cy="27084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Strengths – Threats: </a:t>
            </a:r>
          </a:p>
          <a:p>
            <a:pPr lvl="0" algn="ctr"/>
            <a:r>
              <a:rPr lang="en-US" sz="1600" dirty="0"/>
              <a:t>How can I use my strengths to minimize the threats I identified?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90947" y="3463340"/>
            <a:ext cx="5659092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Weakness – Opportunities: </a:t>
            </a:r>
          </a:p>
          <a:p>
            <a:pPr lvl="0" algn="ctr"/>
            <a:r>
              <a:rPr lang="en-US" sz="1600" dirty="0"/>
              <a:t>How can I manage/minimise my weaknesses so I don’t compromise the opportunities I identified?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61566" y="3463340"/>
            <a:ext cx="5659092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/>
              <a:t>Weakness – Threats: </a:t>
            </a:r>
          </a:p>
          <a:p>
            <a:pPr lvl="0" algn="ctr"/>
            <a:r>
              <a:rPr lang="en-US" sz="1600" dirty="0"/>
              <a:t>How can I manage/minimise my weaknesses so I completely avoid the threats I identified?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602" y="-9468"/>
            <a:ext cx="1154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SWOT and Decision-Making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BB908-768E-C84E-9D84-897B92FDB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5452" y="-10947"/>
            <a:ext cx="1686548" cy="569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FFE6E-28FF-AA43-A1D6-6D1CDE7124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7B3E39-C431-1F46-908C-B431F7A0B6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1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8DA457-2F9E-2A44-A9FD-7E45B4E1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-10947"/>
            <a:ext cx="2144137" cy="724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3837E1-86B5-1C42-A4F2-7668DBB06BAB}"/>
              </a:ext>
            </a:extLst>
          </p:cNvPr>
          <p:cNvSpPr txBox="1"/>
          <p:nvPr/>
        </p:nvSpPr>
        <p:spPr>
          <a:xfrm>
            <a:off x="835253" y="1005840"/>
            <a:ext cx="106963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Five Finger Competition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Hold up your hand with all five fingers extended. </a:t>
            </a:r>
          </a:p>
          <a:p>
            <a:pPr algn="ctr"/>
            <a:r>
              <a:rPr lang="en-US" sz="2800" dirty="0"/>
              <a:t>I will ask you a set of questions – if your answer is ‘Yes’ then lower that finger.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first person to get five ‘Yes’ answers wins!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77306-A7D6-9546-9653-A0D41F7902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8C294-07BC-9F4B-9F16-E54831E81B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9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2528116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 3:</a:t>
            </a:r>
          </a:p>
          <a:p>
            <a:pPr algn="ctr"/>
            <a:r>
              <a:rPr lang="en-US" sz="5400" b="1" dirty="0"/>
              <a:t>The Ideal Leader Within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576D7-64D3-074D-ACEF-523BB192B9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B75F99-FBD3-3C41-A1E5-71940BB438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73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8D16F-4442-D04E-B2D4-2688426CC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0204"/>
            <a:ext cx="12192000" cy="6276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B2579-6C23-024A-AC38-6505093D87A8}"/>
              </a:ext>
            </a:extLst>
          </p:cNvPr>
          <p:cNvSpPr txBox="1"/>
          <p:nvPr/>
        </p:nvSpPr>
        <p:spPr>
          <a:xfrm>
            <a:off x="10402986" y="1180399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14212-CFF6-E94F-A021-F861FC8D91C0}"/>
              </a:ext>
            </a:extLst>
          </p:cNvPr>
          <p:cNvSpPr txBox="1"/>
          <p:nvPr/>
        </p:nvSpPr>
        <p:spPr>
          <a:xfrm>
            <a:off x="10678485" y="2630154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5296C-A6B8-C346-9DE4-4CA49E054E48}"/>
              </a:ext>
            </a:extLst>
          </p:cNvPr>
          <p:cNvSpPr txBox="1"/>
          <p:nvPr/>
        </p:nvSpPr>
        <p:spPr>
          <a:xfrm>
            <a:off x="10678485" y="5178741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11F95-BC94-BF44-AC75-E959675B4293}"/>
              </a:ext>
            </a:extLst>
          </p:cNvPr>
          <p:cNvSpPr txBox="1"/>
          <p:nvPr/>
        </p:nvSpPr>
        <p:spPr>
          <a:xfrm>
            <a:off x="686083" y="5178742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4E7F1-674B-7741-945A-EE74D4EFBDD1}"/>
              </a:ext>
            </a:extLst>
          </p:cNvPr>
          <p:cNvSpPr txBox="1"/>
          <p:nvPr/>
        </p:nvSpPr>
        <p:spPr>
          <a:xfrm>
            <a:off x="686083" y="2984583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8FCE7-105C-5E42-B2AF-382F7ACD428B}"/>
              </a:ext>
            </a:extLst>
          </p:cNvPr>
          <p:cNvSpPr txBox="1"/>
          <p:nvPr/>
        </p:nvSpPr>
        <p:spPr>
          <a:xfrm>
            <a:off x="672228" y="1192508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A919D-529E-434B-A6C2-AE18E4BC2F57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Building The Ideal Leader Within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02E99-6CF7-F343-8FE2-924D1CE1C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25" r="15325"/>
          <a:stretch/>
        </p:blipFill>
        <p:spPr>
          <a:xfrm>
            <a:off x="7978893" y="708014"/>
            <a:ext cx="1129193" cy="96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E82502-B6D5-994A-87FD-B456F8355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455" y="2718221"/>
            <a:ext cx="1589872" cy="894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D8BBB2-6FA8-7647-9D7A-20D21B834E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391" y="4540893"/>
            <a:ext cx="1357644" cy="763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10945D-B239-0049-8FE8-5ABF49016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666" y="4540893"/>
            <a:ext cx="1262299" cy="710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59AB41-4525-984E-8659-682389EF0F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696" y="2984583"/>
            <a:ext cx="1034473" cy="581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18294-3E44-7145-B4DD-59AE80721A4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196" y="678965"/>
            <a:ext cx="1411237" cy="7938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620469-EDF7-7C4F-98B9-67A9A57678A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A4F0F2-07A1-094B-8D23-99CCCADBD3D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002E99-6CF7-F343-8FE2-924D1CE1C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25" r="15325"/>
          <a:stretch/>
        </p:blipFill>
        <p:spPr>
          <a:xfrm>
            <a:off x="762749" y="1448933"/>
            <a:ext cx="3507499" cy="30098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C800F-B874-574F-96DC-F8C65170189A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Compassion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B908-2AB0-1A43-9C74-3BE442738982}"/>
              </a:ext>
            </a:extLst>
          </p:cNvPr>
          <p:cNvSpPr txBox="1"/>
          <p:nvPr/>
        </p:nvSpPr>
        <p:spPr>
          <a:xfrm>
            <a:off x="4498848" y="1411812"/>
            <a:ext cx="67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Bring attention or awareness to recognise that there is suffering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Feel emotionally moved by that suffering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Wishing there to be relief from that suffering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 readiness to take action to relieve that suffering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8EC6E-7DB2-5E4B-94CD-4149C4F13BFF}"/>
              </a:ext>
            </a:extLst>
          </p:cNvPr>
          <p:cNvSpPr txBox="1"/>
          <p:nvPr/>
        </p:nvSpPr>
        <p:spPr>
          <a:xfrm>
            <a:off x="4498848" y="5349240"/>
            <a:ext cx="2167128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SELF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E6C1DEB-6299-FF4F-9C6F-55E8F2286FAB}"/>
              </a:ext>
            </a:extLst>
          </p:cNvPr>
          <p:cNvSpPr/>
          <p:nvPr/>
        </p:nvSpPr>
        <p:spPr>
          <a:xfrm>
            <a:off x="7059168" y="5565910"/>
            <a:ext cx="1280160" cy="173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49DF1-510A-914E-B1F6-BBC617BB9C07}"/>
              </a:ext>
            </a:extLst>
          </p:cNvPr>
          <p:cNvSpPr txBox="1"/>
          <p:nvPr/>
        </p:nvSpPr>
        <p:spPr>
          <a:xfrm>
            <a:off x="8592312" y="5349240"/>
            <a:ext cx="2353056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OTHER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A64EE-49AD-7B44-90AE-F29D58605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482967-D315-4343-BD6A-19C9780743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0C800F-B874-574F-96DC-F8C65170189A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Clarity of Thought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B908-2AB0-1A43-9C74-3BE442738982}"/>
              </a:ext>
            </a:extLst>
          </p:cNvPr>
          <p:cNvSpPr txBox="1"/>
          <p:nvPr/>
        </p:nvSpPr>
        <p:spPr>
          <a:xfrm>
            <a:off x="5309886" y="1412204"/>
            <a:ext cx="67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Do one thing at a time – do not multi-task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Increase your vocabulary to express with more clarity and distinguish between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Keep the ‘where’ (the goal)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Write things down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B0734D-5B83-B14E-A6EF-C4E44A506F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0" y="1557743"/>
            <a:ext cx="4899396" cy="2755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4A492-8BCB-0E4E-A470-B71DC789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1E2F5-0809-4C4B-9A15-C36B38B5A8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2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0C800F-B874-574F-96DC-F8C65170189A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Positive Mindset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B908-2AB0-1A43-9C74-3BE442738982}"/>
              </a:ext>
            </a:extLst>
          </p:cNvPr>
          <p:cNvSpPr txBox="1"/>
          <p:nvPr/>
        </p:nvSpPr>
        <p:spPr>
          <a:xfrm>
            <a:off x="5008134" y="1458111"/>
            <a:ext cx="67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Practice Gratitude to defeat Grievances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Practice Respect to overcome Regrets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Tap into your Aspirations to conquer lack of motivation /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Use Faith to beat your fears and doubts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E9222-C41F-D042-9638-6AA26FD25B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20" y="1730675"/>
            <a:ext cx="4433515" cy="2493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DFCA5B-2BC9-2941-ABA6-1A1BAE1146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9E69B-1BE3-B948-9AE7-7E64BA7906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67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0C800F-B874-574F-96DC-F8C65170189A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Knowledge / Competence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B908-2AB0-1A43-9C74-3BE442738982}"/>
              </a:ext>
            </a:extLst>
          </p:cNvPr>
          <p:cNvSpPr txBox="1"/>
          <p:nvPr/>
        </p:nvSpPr>
        <p:spPr>
          <a:xfrm>
            <a:off x="5008134" y="1458111"/>
            <a:ext cx="67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Commit yourself to your chosen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Challenge yourself through practice and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Take feedback from mentors who have the competency you desire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Align purpose, approach and attitude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2720F-8035-6A4E-AB3E-C05475465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11" y="1717713"/>
            <a:ext cx="4489073" cy="2525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B8EC5-B067-BA41-8640-16260CB34F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858E8-7D69-4445-B0E9-1221D46192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0C800F-B874-574F-96DC-F8C65170189A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Inspiring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B908-2AB0-1A43-9C74-3BE442738982}"/>
              </a:ext>
            </a:extLst>
          </p:cNvPr>
          <p:cNvSpPr txBox="1"/>
          <p:nvPr/>
        </p:nvSpPr>
        <p:spPr>
          <a:xfrm>
            <a:off x="5008134" y="1458111"/>
            <a:ext cx="67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Have enthusiasm for what you do and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Think of and present possibilities that others are not thinking of, or feel are not attainable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Accept. Approve. Believe in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Smile. A lot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A794F-C5C7-0B41-94F0-D78BF39187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29" y="1775260"/>
            <a:ext cx="4289231" cy="2412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64E0A-0160-E547-B613-EE85F751B2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FD616-7988-F344-8628-25B064D58F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60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0C800F-B874-574F-96DC-F8C65170189A}"/>
              </a:ext>
            </a:extLst>
          </p:cNvPr>
          <p:cNvSpPr txBox="1"/>
          <p:nvPr/>
        </p:nvSpPr>
        <p:spPr>
          <a:xfrm>
            <a:off x="152602" y="60872"/>
            <a:ext cx="41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Persuasion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FB908-2AB0-1A43-9C74-3BE442738982}"/>
              </a:ext>
            </a:extLst>
          </p:cNvPr>
          <p:cNvSpPr txBox="1"/>
          <p:nvPr/>
        </p:nvSpPr>
        <p:spPr>
          <a:xfrm>
            <a:off x="5090430" y="1458111"/>
            <a:ext cx="67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Practice making the right choice, even if it is the difficult one. You need to be convinced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Adapt to others’ learning preferences, their values and their ultimate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Use the power of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Focus on the greater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E0D44-DB03-074D-BBDD-195B0C3841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19" y="1746266"/>
            <a:ext cx="4633380" cy="2606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B9AF3-4088-F343-BE5A-4F81469D0B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13AC4-58CC-6849-93D6-5DC715ACBA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61487D-4666-F045-B68C-3221D7B6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5566C-2911-6A47-A60A-0C768E3B09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39" y="6245817"/>
            <a:ext cx="818055" cy="47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611F2-C61F-224A-AF07-E8DE571814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316" y="6128910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8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2528116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 4:</a:t>
            </a:r>
          </a:p>
          <a:p>
            <a:pPr algn="ctr"/>
            <a:r>
              <a:rPr lang="en-US" sz="5400" b="1" dirty="0"/>
              <a:t>Communication in Teamwork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53976-B272-A84A-9422-921DEA4CD9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46480-4B7A-494E-A12C-33D409D93C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6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8DA457-2F9E-2A44-A9FD-7E45B4E1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-10947"/>
            <a:ext cx="2144137" cy="724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3837E1-86B5-1C42-A4F2-7668DBB06BAB}"/>
              </a:ext>
            </a:extLst>
          </p:cNvPr>
          <p:cNvSpPr txBox="1"/>
          <p:nvPr/>
        </p:nvSpPr>
        <p:spPr>
          <a:xfrm>
            <a:off x="807821" y="1131026"/>
            <a:ext cx="106963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</a:rPr>
              <a:t>COUNTING</a:t>
            </a:r>
          </a:p>
          <a:p>
            <a:pPr algn="ctr"/>
            <a:endParaRPr lang="en-US" sz="3600" dirty="0"/>
          </a:p>
          <a:p>
            <a:pPr algn="ctr"/>
            <a:r>
              <a:rPr lang="en-AU" sz="2800" dirty="0"/>
              <a:t>Count up to 10 taking turns at random, with no two people speaking at the same time. </a:t>
            </a:r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If two people speak at the same time, even for a second, the group must start over at number 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5C796-6253-3D42-B4E4-5995037860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2306E-AE68-BD48-93F9-A4EA12BA4F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70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Group Communication Model: 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025" y="1170373"/>
            <a:ext cx="8283950" cy="5083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7EB10-99A3-814A-AC56-019569D544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1740F-CAFD-3B48-BED4-73411535C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03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181" y="1608411"/>
            <a:ext cx="4433455" cy="3698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109" y="2784764"/>
            <a:ext cx="6927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a high-functioning team, ideally you want to focus on </a:t>
            </a:r>
            <a:r>
              <a:rPr lang="en-US" sz="3200" b="1" dirty="0">
                <a:solidFill>
                  <a:srgbClr val="C00000"/>
                </a:solidFill>
              </a:rPr>
              <a:t>expanding</a:t>
            </a:r>
            <a:r>
              <a:rPr lang="en-US" sz="3200" dirty="0"/>
              <a:t> which area?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6442364" y="2327564"/>
            <a:ext cx="969817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25346-D74E-9240-BF1F-9AC1D13C98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73BA40-C3BF-1743-A95C-3D3656BFB5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181" y="1608411"/>
            <a:ext cx="4433455" cy="3698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655" y="2921708"/>
            <a:ext cx="69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HOW</a:t>
            </a:r>
            <a:r>
              <a:rPr lang="en-US" sz="3200" dirty="0"/>
              <a:t> will you expand the Open Area?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753601" y="2105891"/>
            <a:ext cx="969817" cy="2632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238509" y="1197033"/>
            <a:ext cx="0" cy="908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12727" y="698269"/>
            <a:ext cx="353290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decreasing the blind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222AD-0015-2148-886C-2F1BCEDF5F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A811B9-85CE-404F-A847-927DCF6763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181" y="1608411"/>
            <a:ext cx="4433455" cy="3698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655" y="2237509"/>
            <a:ext cx="6927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But HOW</a:t>
            </a:r>
            <a:r>
              <a:rPr lang="en-US" sz="3200" dirty="0"/>
              <a:t> will you decrease the Blind Area?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753601" y="2105891"/>
            <a:ext cx="969817" cy="2632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238509" y="1197033"/>
            <a:ext cx="0" cy="908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12727" y="698269"/>
            <a:ext cx="353290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decreasing the blind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55" y="3657600"/>
            <a:ext cx="6331527" cy="19389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Through FEEDBACK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8B2C82-2BE1-9645-A25F-249ACA9CE6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B70B4-2A25-3B45-A7A5-138B8CAE4A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125" y="1879820"/>
            <a:ext cx="11263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Who loves getting 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</a:rPr>
              <a:t>unsolicited</a:t>
            </a:r>
            <a:r>
              <a:rPr lang="en-US" sz="7200" dirty="0"/>
              <a:t> feedback?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7326" y="4841090"/>
            <a:ext cx="577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Not many. If any.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C13CA-159F-A14F-9E97-370552AB33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7C7DE-2FBC-1B4D-8DC7-C49535810B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744" y="2083839"/>
            <a:ext cx="4433455" cy="3698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307" y="704590"/>
            <a:ext cx="6927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 a team member: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dirty="0"/>
              <a:t>Actively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solicit</a:t>
            </a:r>
            <a:r>
              <a:rPr lang="en-US" sz="3200" dirty="0"/>
              <a:t> feedback from other team members and the leader.</a:t>
            </a:r>
          </a:p>
          <a:p>
            <a:endParaRPr lang="en-US" sz="3200" dirty="0"/>
          </a:p>
          <a:p>
            <a:r>
              <a:rPr lang="en-US" sz="3200" dirty="0"/>
              <a:t>And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actively listen </a:t>
            </a:r>
            <a:r>
              <a:rPr lang="en-US" sz="3200" dirty="0"/>
              <a:t>to the feedback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795164" y="2581319"/>
            <a:ext cx="969817" cy="2632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280072" y="1672461"/>
            <a:ext cx="0" cy="908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54290" y="1173697"/>
            <a:ext cx="353290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decreasing the blind area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044" y="3966199"/>
            <a:ext cx="6927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 a leader: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Actively encourage </a:t>
            </a:r>
            <a:r>
              <a:rPr lang="en-US" sz="3200" dirty="0"/>
              <a:t>team members to solicit feedback from each other and from yourself.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C8F2F-77D8-F44E-A0DF-38F3BC6889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0585" y="654568"/>
            <a:ext cx="480013" cy="277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772BE0-FD9D-DE42-879E-064784CD85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AD487F-79FA-CA4E-BA79-83841AA4C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36" y="763735"/>
            <a:ext cx="11512134" cy="4649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E47669-2A9E-F34D-9453-EC329984E5AD}"/>
              </a:ext>
            </a:extLst>
          </p:cNvPr>
          <p:cNvSpPr txBox="1"/>
          <p:nvPr/>
        </p:nvSpPr>
        <p:spPr>
          <a:xfrm>
            <a:off x="5084064" y="3739896"/>
            <a:ext cx="4379976" cy="1810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D0FD99E5-620B-7540-BC82-436739B07E1B}"/>
              </a:ext>
            </a:extLst>
          </p:cNvPr>
          <p:cNvSpPr/>
          <p:nvPr/>
        </p:nvSpPr>
        <p:spPr>
          <a:xfrm>
            <a:off x="7036308" y="5687568"/>
            <a:ext cx="475488" cy="9144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B325B-1770-CB4B-A727-11902F64EA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3AE14-0314-0C4D-98C4-9421F06D4A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181" y="1608411"/>
            <a:ext cx="4433455" cy="3698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654" y="2105891"/>
            <a:ext cx="6927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HOW</a:t>
            </a:r>
            <a:r>
              <a:rPr lang="en-US" sz="3200" dirty="0"/>
              <a:t> else will you expand the Open Area?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9753601" y="2105891"/>
            <a:ext cx="969817" cy="26323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238509" y="1197033"/>
            <a:ext cx="0" cy="908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12727" y="698269"/>
            <a:ext cx="353290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decreasing the blind area</a:t>
            </a:r>
          </a:p>
        </p:txBody>
      </p:sp>
      <p:sp>
        <p:nvSpPr>
          <p:cNvPr id="4" name="Down Arrow 3"/>
          <p:cNvSpPr/>
          <p:nvPr/>
        </p:nvSpPr>
        <p:spPr>
          <a:xfrm>
            <a:off x="8063346" y="3506483"/>
            <a:ext cx="249381" cy="1011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29745" y="4937299"/>
            <a:ext cx="353290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decreasing </a:t>
            </a:r>
            <a:r>
              <a:rPr lang="en-US"/>
              <a:t>the hidden area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FA86E-B488-4848-8CBD-E349949A8F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7274EB-4401-914F-91AF-DB7A6086C2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3B5490-0EAC-2B4D-8FF7-0217E6A434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39" y="6245817"/>
            <a:ext cx="818055" cy="472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CC616-6273-5A48-8048-846532E24A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316" y="6128910"/>
            <a:ext cx="854882" cy="620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7987C-503D-C347-B680-3F033575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583B9-F0ED-4D46-B885-97F73A3804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8CDD2-7478-C24D-AA31-0D4A420786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06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31384" y="698269"/>
            <a:ext cx="4714252" cy="4917148"/>
            <a:chOff x="7131384" y="698269"/>
            <a:chExt cx="4714252" cy="49171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2181" y="1608411"/>
              <a:ext cx="4433455" cy="3698220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9753601" y="2105891"/>
              <a:ext cx="969817" cy="26323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0238509" y="1197033"/>
              <a:ext cx="0" cy="9088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312727" y="698269"/>
              <a:ext cx="3532909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By decreasing the blind area</a:t>
              </a:r>
            </a:p>
          </p:txBody>
        </p:sp>
        <p:sp>
          <p:nvSpPr>
            <p:cNvPr id="4" name="Down Arrow 3"/>
            <p:cNvSpPr/>
            <p:nvPr/>
          </p:nvSpPr>
          <p:spPr>
            <a:xfrm>
              <a:off x="8063346" y="3506483"/>
              <a:ext cx="249381" cy="101138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31384" y="4969086"/>
              <a:ext cx="2362686" cy="64633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By decreasing </a:t>
              </a:r>
              <a:r>
                <a:rPr lang="en-US"/>
                <a:t>the hidden area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655" y="1890657"/>
            <a:ext cx="6927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But HOW</a:t>
            </a:r>
            <a:r>
              <a:rPr lang="en-US" sz="3200" dirty="0"/>
              <a:t> will you decrease the Hidden Area?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239" y="3086704"/>
            <a:ext cx="6331527" cy="28623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Through </a:t>
            </a:r>
          </a:p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SHARING INFORMATION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A2A98D-A0F4-3D48-8F08-F8EA899E0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36DE92-9D1C-9C46-B33F-6FCE79158F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127" y="1329857"/>
            <a:ext cx="112637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By revealing information about yourself in a group you can increase ________ within the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05FBC-DD46-2E46-8569-F5C0955CA6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3F804-C02E-3943-B9D2-E18ACEF9BB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0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127" y="1329857"/>
            <a:ext cx="1126374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By revealing information about yourself in a group you can increase </a:t>
            </a:r>
            <a:r>
              <a:rPr lang="en-US" sz="11500" b="1" u="sng" dirty="0">
                <a:solidFill>
                  <a:schemeClr val="accent2">
                    <a:lumMod val="75000"/>
                  </a:schemeClr>
                </a:solidFill>
              </a:rPr>
              <a:t>TRUST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600" dirty="0"/>
              <a:t>within the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3C770-6FFB-1F41-83A9-4B29ABFD40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E20C2-67D7-2947-AD72-369479E212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39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307" y="607605"/>
            <a:ext cx="6927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 a team member: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dirty="0"/>
              <a:t>Be prepared to actively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reveal and share </a:t>
            </a:r>
            <a:r>
              <a:rPr lang="en-US" sz="3200" dirty="0"/>
              <a:t>about yourself to members and the leader.</a:t>
            </a:r>
          </a:p>
          <a:p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5862" y="3297798"/>
            <a:ext cx="69272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 a leader: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Actively encourage </a:t>
            </a:r>
            <a:r>
              <a:rPr lang="en-US" sz="3200" dirty="0"/>
              <a:t>every team member to reveal and share with each other.</a:t>
            </a:r>
          </a:p>
          <a:p>
            <a:endParaRPr lang="en-US" sz="3200" dirty="0"/>
          </a:p>
          <a:p>
            <a:r>
              <a:rPr lang="en-US" sz="3200" dirty="0"/>
              <a:t>Make sure you do it yourself!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31384" y="698269"/>
            <a:ext cx="4714252" cy="4917148"/>
            <a:chOff x="7131384" y="698269"/>
            <a:chExt cx="4714252" cy="491714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2181" y="1608411"/>
              <a:ext cx="4433455" cy="3698220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9753601" y="2105891"/>
              <a:ext cx="969817" cy="26323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0238509" y="1197033"/>
              <a:ext cx="0" cy="9088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312727" y="698269"/>
              <a:ext cx="3532909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By decreasing the blind area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8063346" y="3506483"/>
              <a:ext cx="249381" cy="101138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31384" y="4969086"/>
              <a:ext cx="2362686" cy="64633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By decreasing </a:t>
              </a:r>
              <a:r>
                <a:rPr lang="en-US"/>
                <a:t>the hidden area</a:t>
              </a:r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2BF8185-8B94-2D4F-9828-0423FCC806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07" y="6491130"/>
            <a:ext cx="450196" cy="2599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CB5E31-F3B8-9745-BE8F-847704F2D0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783" y="6374222"/>
            <a:ext cx="470463" cy="3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AD487F-79FA-CA4E-BA79-83841AA4C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36" y="763735"/>
            <a:ext cx="11512134" cy="4649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E47669-2A9E-F34D-9453-EC329984E5AD}"/>
              </a:ext>
            </a:extLst>
          </p:cNvPr>
          <p:cNvSpPr txBox="1"/>
          <p:nvPr/>
        </p:nvSpPr>
        <p:spPr>
          <a:xfrm>
            <a:off x="5084064" y="3739896"/>
            <a:ext cx="4379976" cy="1810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D0FD99E5-620B-7540-BC82-436739B07E1B}"/>
              </a:ext>
            </a:extLst>
          </p:cNvPr>
          <p:cNvSpPr/>
          <p:nvPr/>
        </p:nvSpPr>
        <p:spPr>
          <a:xfrm>
            <a:off x="7036308" y="5687568"/>
            <a:ext cx="475488" cy="9144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15BDB-E491-8347-AF0A-42C43875FF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CD199-76DA-A849-B44B-F6AFF3EE1C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79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8889" y="1235371"/>
            <a:ext cx="8283950" cy="5083334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7766541" y="3085192"/>
            <a:ext cx="374181" cy="113409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4917809" y="5313603"/>
            <a:ext cx="1452130" cy="34333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69718" y="3223040"/>
            <a:ext cx="28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Observation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0663" y="5515754"/>
            <a:ext cx="28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Self-discovery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451209" y="3407706"/>
            <a:ext cx="1237211" cy="11522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55057" y="3449271"/>
            <a:ext cx="190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Shared Discovery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970FA4-9D76-E846-8C12-4443BD6AFB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3FDD0-6B50-0649-84B8-1D19D1D8C0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C9290-1588-7841-8D69-8D3A15B91D2F}"/>
              </a:ext>
            </a:extLst>
          </p:cNvPr>
          <p:cNvSpPr txBox="1"/>
          <p:nvPr/>
        </p:nvSpPr>
        <p:spPr>
          <a:xfrm>
            <a:off x="169451" y="637050"/>
            <a:ext cx="692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</a:t>
            </a:r>
            <a:r>
              <a:rPr lang="en-US" sz="2000" dirty="0"/>
              <a:t> do you move from Unknown Area to the Open Area?</a:t>
            </a:r>
          </a:p>
        </p:txBody>
      </p:sp>
    </p:spTree>
    <p:extLst>
      <p:ext uri="{BB962C8B-B14F-4D97-AF65-F5344CB8AC3E}">
        <p14:creationId xmlns:p14="http://schemas.microsoft.com/office/powerpoint/2010/main" val="22207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10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Great Communicators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0798" y="5470789"/>
            <a:ext cx="8379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Courage| Clarity | Transparency | Humour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4513" y="776195"/>
            <a:ext cx="963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 Yousafzai| APJ A </a:t>
            </a:r>
            <a:r>
              <a:rPr lang="en-US" sz="3200" b="1" dirty="0" err="1"/>
              <a:t>Kalam</a:t>
            </a:r>
            <a:r>
              <a:rPr lang="en-US" sz="3200" b="1" dirty="0"/>
              <a:t>| J Ardern| B Obama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45264-463C-2441-BEB2-45862A523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0" t="5714" r="11722"/>
          <a:stretch/>
        </p:blipFill>
        <p:spPr>
          <a:xfrm>
            <a:off x="5687367" y="1802777"/>
            <a:ext cx="2993832" cy="2963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C71D9-1680-D14F-8461-676AD9B0B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598" y="1782311"/>
            <a:ext cx="2524320" cy="2984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491C49-9847-6046-AC44-5026963FA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2" y="1802777"/>
            <a:ext cx="2286000" cy="2908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9EA0E7-FE99-6142-8A9B-9E9041D3D7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25" r="14660"/>
          <a:stretch/>
        </p:blipFill>
        <p:spPr>
          <a:xfrm>
            <a:off x="8922937" y="1802777"/>
            <a:ext cx="2886346" cy="2963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62901B-3757-FF47-B2A1-7D59D976A7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114315-1A4D-B84A-B84A-F9553C69C7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Great Communicators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12202" b="15153"/>
          <a:stretch/>
        </p:blipFill>
        <p:spPr>
          <a:xfrm>
            <a:off x="150889" y="1532201"/>
            <a:ext cx="5557184" cy="3393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r="3133"/>
          <a:stretch/>
        </p:blipFill>
        <p:spPr>
          <a:xfrm>
            <a:off x="6054437" y="1025138"/>
            <a:ext cx="5846618" cy="4407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481" y="5818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Sundar</a:t>
            </a:r>
            <a:r>
              <a:rPr lang="en-US" b="1" dirty="0"/>
              <a:t> </a:t>
            </a:r>
            <a:r>
              <a:rPr lang="en-US" b="1" dirty="0" err="1"/>
              <a:t>Pichai</a:t>
            </a:r>
            <a:r>
              <a:rPr lang="en-US" b="1" dirty="0"/>
              <a:t> | Simplifying the complex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0746" y="5818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Richard Branson | Communicate with your 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467C8-8BCA-6045-9C7D-6B13AA63EC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E1A6F-FE6F-C74F-9B04-1189F1404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89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Great Communicators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1" y="1281722"/>
            <a:ext cx="6093003" cy="4301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5" r="10738" b="16071"/>
          <a:stretch/>
        </p:blipFill>
        <p:spPr>
          <a:xfrm>
            <a:off x="6971809" y="1126531"/>
            <a:ext cx="4728010" cy="4612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521" y="596904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Ved</a:t>
            </a:r>
            <a:r>
              <a:rPr lang="en-US" b="1" dirty="0"/>
              <a:t> </a:t>
            </a:r>
            <a:r>
              <a:rPr lang="en-US" b="1" dirty="0" err="1"/>
              <a:t>Vyasa</a:t>
            </a:r>
            <a:r>
              <a:rPr lang="en-US" b="1" dirty="0"/>
              <a:t> | Precision  - Lord Ganesha |Clarity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8814" y="597254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Lord Hanuman| Brevity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A4646-D155-CC4E-8791-C78A2008CC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B73FF-CE26-5648-9049-C91940A525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60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Window: Exercise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99348"/>
            <a:ext cx="11499273" cy="507831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Choose ONE Receiver. In this case, receiver is ME.  The receiver will choose 12 adjectives that best describe themselves.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TEAM / GROUP: All of you. From the same list of adjectives pick 8 that the group believes describes the receiver well.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Draw the quadrant and fill it: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Those adjectives that appears in both lists, place it in </a:t>
            </a:r>
            <a:r>
              <a:rPr lang="en-US" b="1" dirty="0"/>
              <a:t>OPEN AREA.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If an adjectives that appears in the RECEIVER’s list, but NOT in the GROUP’s, place it in </a:t>
            </a:r>
            <a:r>
              <a:rPr lang="en-US" b="1" dirty="0"/>
              <a:t>HIDDEN AREA.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If an adjectives that appears in the GROUP’s list, but NOT in the RECEIVER’s , place it in </a:t>
            </a:r>
            <a:r>
              <a:rPr lang="en-US" b="1" dirty="0"/>
              <a:t>BLIND AREA.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Adjectives that don’t appear in either quadrant can go in the UNKNOWN AREA</a:t>
            </a:r>
          </a:p>
          <a:p>
            <a:pPr marL="914400" lvl="1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Discuss: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Adjectives that appear in the </a:t>
            </a:r>
            <a:r>
              <a:rPr lang="en-US" b="1" dirty="0"/>
              <a:t>OPEN AREA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Disclosure: RECEIVER to choose one adjective from the HIDDEN AREA and talk about it with their group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Feedback: GROUP to choose one adjective from the BLIND AREA and talk about it with the INDIVIDUAL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Discovery: From the UNKNOWN AREA choose 1-2 adjectives – does the RECEIVER feel it applies to them? Does the GROUP feel it applies to the RECEIVER?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3749" y="6068198"/>
            <a:ext cx="268450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10-15 </a:t>
            </a:r>
            <a:r>
              <a:rPr lang="en-US" sz="2400" b="1" dirty="0"/>
              <a:t>minutes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EDC22-2100-AF46-89F2-131093AA87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9D11A-F5A8-9449-BB62-6A144DE6F9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0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2025196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Module1: </a:t>
            </a:r>
          </a:p>
          <a:p>
            <a:pPr algn="ctr"/>
            <a:r>
              <a:rPr lang="en-US" sz="5400" b="1" dirty="0"/>
              <a:t>Learn To Lead 1 – Re-Cap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7B7B6-BF70-5249-9E66-391642D77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14868-B29A-7543-86F4-2ED0E4E36B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18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Window: List of adjectives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334661-7B44-4040-BCEF-ED9FC9CC81A6}"/>
              </a:ext>
            </a:extLst>
          </p:cNvPr>
          <p:cNvSpPr/>
          <p:nvPr/>
        </p:nvSpPr>
        <p:spPr>
          <a:xfrm>
            <a:off x="762000" y="1179670"/>
            <a:ext cx="2401824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accepting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adaptable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bold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brave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calm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caring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cheerful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clever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complex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confident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dependable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dignified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empathetic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energetic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extroverted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friendly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giving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4C6CE-1487-3B4F-ACD5-66EA2685BC4F}"/>
              </a:ext>
            </a:extLst>
          </p:cNvPr>
          <p:cNvSpPr/>
          <p:nvPr/>
        </p:nvSpPr>
        <p:spPr>
          <a:xfrm>
            <a:off x="4811268" y="1173774"/>
            <a:ext cx="2363724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happy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helpful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idealistic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independent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ingenious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intelligent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introverted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kind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knowledgeable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logical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loving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mature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modest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nervous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observant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organized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powerful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proud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C02EE6-0837-B141-809D-6DA274BC7E96}"/>
              </a:ext>
            </a:extLst>
          </p:cNvPr>
          <p:cNvSpPr/>
          <p:nvPr/>
        </p:nvSpPr>
        <p:spPr>
          <a:xfrm>
            <a:off x="8473440" y="1173774"/>
            <a:ext cx="2407920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quiet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reflective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relaxed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religious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responsive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searching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self-assertive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self-conscious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sensible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sentimental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silly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spontaneous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sympathetic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tense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trustworthy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warm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wise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witty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77FD8-CE22-E942-91DC-FE26CFABEF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77FDD7-C515-FC42-83CD-F7073C1E54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97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Window: List of adjectives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CE26C-59FC-CA4C-BB22-EEA10EA86D60}"/>
              </a:ext>
            </a:extLst>
          </p:cNvPr>
          <p:cNvSpPr txBox="1"/>
          <p:nvPr/>
        </p:nvSpPr>
        <p:spPr>
          <a:xfrm>
            <a:off x="2286000" y="1564247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OPEN AREA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14844-EFF1-854E-A170-4DEF5F164103}"/>
              </a:ext>
            </a:extLst>
          </p:cNvPr>
          <p:cNvSpPr txBox="1"/>
          <p:nvPr/>
        </p:nvSpPr>
        <p:spPr>
          <a:xfrm>
            <a:off x="6400802" y="3525453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UNKNOWN AREA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3F2CF-144F-AB4D-9811-0A9BEF3A8E95}"/>
              </a:ext>
            </a:extLst>
          </p:cNvPr>
          <p:cNvSpPr txBox="1"/>
          <p:nvPr/>
        </p:nvSpPr>
        <p:spPr>
          <a:xfrm>
            <a:off x="6400801" y="1547545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BLIND AREA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EE04B-8893-9B40-AE3B-F707F2DF8949}"/>
              </a:ext>
            </a:extLst>
          </p:cNvPr>
          <p:cNvSpPr txBox="1"/>
          <p:nvPr/>
        </p:nvSpPr>
        <p:spPr>
          <a:xfrm>
            <a:off x="2286000" y="3524718"/>
            <a:ext cx="3865417" cy="1846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HIDDEN AREA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A30BA-14AD-0941-97E9-98884926BF1F}"/>
              </a:ext>
            </a:extLst>
          </p:cNvPr>
          <p:cNvCxnSpPr/>
          <p:nvPr/>
        </p:nvCxnSpPr>
        <p:spPr>
          <a:xfrm flipH="1">
            <a:off x="6262254" y="1537858"/>
            <a:ext cx="13855" cy="374119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72792F-F2FC-A24E-A52F-68053AAE8E7D}"/>
              </a:ext>
            </a:extLst>
          </p:cNvPr>
          <p:cNvSpPr txBox="1"/>
          <p:nvPr/>
        </p:nvSpPr>
        <p:spPr>
          <a:xfrm>
            <a:off x="2792244" y="953343"/>
            <a:ext cx="233754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Known to Receiver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85C566-24C1-FC4D-B8E6-E64A6E3A8150}"/>
              </a:ext>
            </a:extLst>
          </p:cNvPr>
          <p:cNvSpPr txBox="1"/>
          <p:nvPr/>
        </p:nvSpPr>
        <p:spPr>
          <a:xfrm>
            <a:off x="7247035" y="953343"/>
            <a:ext cx="233754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Unknown to Receiver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1C7D5-748F-4249-9D27-959B63EDD777}"/>
              </a:ext>
            </a:extLst>
          </p:cNvPr>
          <p:cNvSpPr txBox="1"/>
          <p:nvPr/>
        </p:nvSpPr>
        <p:spPr>
          <a:xfrm>
            <a:off x="228600" y="2375973"/>
            <a:ext cx="182880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Known to Team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B06E3-3E02-B04A-8B38-7B1D8B14AEFC}"/>
              </a:ext>
            </a:extLst>
          </p:cNvPr>
          <p:cNvSpPr txBox="1"/>
          <p:nvPr/>
        </p:nvSpPr>
        <p:spPr>
          <a:xfrm>
            <a:off x="228600" y="4208517"/>
            <a:ext cx="1828800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Unknown to Team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13E1E4-C04A-A040-9A52-9D2A70BC3D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748A2-36C7-2347-8A33-4D0CA7572B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64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Johari Window: Another 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890" y="1080658"/>
            <a:ext cx="417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Collaborative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4143" y="1080658"/>
            <a:ext cx="417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Adversarial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985164" y="900545"/>
            <a:ext cx="1" cy="5506119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37" y="2119077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 Building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62253" y="2119077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Negotiations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9520" r="13958"/>
          <a:stretch/>
        </p:blipFill>
        <p:spPr>
          <a:xfrm>
            <a:off x="999901" y="3224372"/>
            <a:ext cx="3958186" cy="2422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7426" r="2828" b="15327"/>
          <a:stretch/>
        </p:blipFill>
        <p:spPr>
          <a:xfrm>
            <a:off x="6636329" y="3204288"/>
            <a:ext cx="4752109" cy="2442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D8479-68CE-434C-9998-B63868DCA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141B0-97BD-2149-B5E2-1103C1C702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Key Takeaways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3434" y="877661"/>
            <a:ext cx="11167265" cy="830997"/>
            <a:chOff x="177010" y="1049630"/>
            <a:chExt cx="11167265" cy="830997"/>
          </a:xfrm>
        </p:grpSpPr>
        <p:sp>
          <p:nvSpPr>
            <p:cNvPr id="5" name="TextBox 4"/>
            <p:cNvSpPr txBox="1"/>
            <p:nvPr/>
          </p:nvSpPr>
          <p:spPr>
            <a:xfrm>
              <a:off x="688352" y="1049630"/>
              <a:ext cx="106559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As a leader actively encourage team members to solicit feedback and share information about themselves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177010" y="1093039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480" y="1971848"/>
            <a:ext cx="11159244" cy="1200329"/>
            <a:chOff x="185031" y="2417128"/>
            <a:chExt cx="11159244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672310" y="2417128"/>
              <a:ext cx="10671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As a team member, actively solicit feedback from the team and the leader and share information about yourself with the team and leader</a:t>
              </a:r>
            </a:p>
            <a:p>
              <a:pPr marL="342900" indent="-342900">
                <a:buFont typeface="Arial" charset="0"/>
                <a:buChar char="•"/>
              </a:pPr>
              <a:endParaRPr lang="en-US" sz="2400" b="1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5031" y="2439411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3434" y="3123463"/>
            <a:ext cx="10967240" cy="830997"/>
            <a:chOff x="209094" y="4868370"/>
            <a:chExt cx="10967240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640226" y="4868370"/>
              <a:ext cx="105361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Self-discovery, Observation and Shared Discovery are essential towards a high-functioning team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09094" y="4896898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66601" y="4620805"/>
            <a:ext cx="4872038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Feedback and Share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578355-F20F-124A-878D-E1E6E273FF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0C4927-B168-E949-9967-A3018C13BF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8DA457-2F9E-2A44-A9FD-7E45B4E1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-10947"/>
            <a:ext cx="2144137" cy="724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3837E1-86B5-1C42-A4F2-7668DBB06BAB}"/>
              </a:ext>
            </a:extLst>
          </p:cNvPr>
          <p:cNvSpPr txBox="1"/>
          <p:nvPr/>
        </p:nvSpPr>
        <p:spPr>
          <a:xfrm>
            <a:off x="762101" y="713232"/>
            <a:ext cx="1069635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WHO AM I?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 am an animal. 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Guess who I am by asking me </a:t>
            </a:r>
            <a:r>
              <a:rPr lang="en-US" sz="2800" b="1" dirty="0"/>
              <a:t>Yes / No </a:t>
            </a:r>
            <a:r>
              <a:rPr lang="en-US" sz="2800" dirty="0"/>
              <a:t>questions.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u="sng" dirty="0"/>
              <a:t>You each get a turn to ask me a question</a:t>
            </a:r>
            <a:r>
              <a:rPr lang="en-US" sz="2800" dirty="0"/>
              <a:t>. The objective is to listen CAREFULLY to each question and the answer </a:t>
            </a:r>
          </a:p>
          <a:p>
            <a:pPr algn="ctr"/>
            <a:r>
              <a:rPr lang="en-US" sz="2800" dirty="0"/>
              <a:t>I give.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YOU ARE ALL ONE BIG TEAM!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856C6-EFCE-8D45-AA62-9D8AA7E8E9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179B5-4DCC-A040-B560-B228C2E418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14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8DA457-2F9E-2A44-A9FD-7E45B4E1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-10947"/>
            <a:ext cx="2144137" cy="724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2A4C4E-4FAB-9545-A4CA-002AA39A4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978" y="351142"/>
            <a:ext cx="8113939" cy="6096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B5109-FBD1-A24F-9696-3924EF669A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56F52-9DA8-D24F-AF05-CBA034BFF2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00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71EFFD-A627-604C-A1FC-F6AB119A06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F6734-52B1-7E44-B4BB-F788DEBB12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43032-5C3E-7449-8C23-3C1152B92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9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2381812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 5:</a:t>
            </a:r>
          </a:p>
          <a:p>
            <a:pPr algn="ctr"/>
            <a:r>
              <a:rPr lang="en-US" sz="5400" b="1" dirty="0"/>
              <a:t>Conflict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B3C0-6E8F-C546-AE90-3F211A2BCB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BF557-A533-7144-8ED7-F9F41D08F9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47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Source(s) of Conflict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127" y="2209127"/>
            <a:ext cx="112637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How does conflict arise </a:t>
            </a:r>
            <a:r>
              <a:rPr lang="en-US" sz="6600"/>
              <a:t>in teams?</a:t>
            </a:r>
            <a:endParaRPr lang="en-US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CD3DC-6E3D-6943-8522-31FB5DF9F7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A4BFB-7173-674A-BE17-17052689B4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33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Source(s) of Conflict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38213" y="988295"/>
            <a:ext cx="5171635" cy="461665"/>
            <a:chOff x="938213" y="988295"/>
            <a:chExt cx="5171635" cy="461665"/>
          </a:xfrm>
        </p:grpSpPr>
        <p:sp>
          <p:nvSpPr>
            <p:cNvPr id="3" name="TextBox 2"/>
            <p:cNvSpPr txBox="1"/>
            <p:nvPr/>
          </p:nvSpPr>
          <p:spPr>
            <a:xfrm>
              <a:off x="1543908" y="988295"/>
              <a:ext cx="45659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Miscommunication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938213" y="1062185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8212" y="1814041"/>
            <a:ext cx="5171636" cy="461665"/>
            <a:chOff x="938212" y="1814041"/>
            <a:chExt cx="5171636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543908" y="1814041"/>
              <a:ext cx="45659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Poorly defined roles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938212" y="1873396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8211" y="2682295"/>
            <a:ext cx="5171637" cy="461665"/>
            <a:chOff x="938211" y="2682295"/>
            <a:chExt cx="5171637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1543908" y="2682295"/>
              <a:ext cx="45659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Lack of goals / Clarity on goals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938211" y="2742481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8211" y="3507245"/>
            <a:ext cx="5171637" cy="461665"/>
            <a:chOff x="938211" y="3507245"/>
            <a:chExt cx="517163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543908" y="3507245"/>
              <a:ext cx="45659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A lack of feedback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938211" y="3581286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8211" y="4356271"/>
            <a:ext cx="5171637" cy="461665"/>
            <a:chOff x="938211" y="4356271"/>
            <a:chExt cx="5171637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543908" y="4356271"/>
              <a:ext cx="45659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Culture misalignment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938211" y="4439471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4315" y="5169106"/>
            <a:ext cx="5175533" cy="461665"/>
            <a:chOff x="934315" y="5169106"/>
            <a:chExt cx="5175533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543908" y="5169106"/>
              <a:ext cx="45659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/>
                <a:t>Personality differences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934315" y="5233988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967" y="1570885"/>
            <a:ext cx="6116573" cy="31190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05CA10-36BD-B646-BB4F-261A8B861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CD8B17-EFD0-884E-851D-94777D922E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8D16F-4442-D04E-B2D4-2688426CC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891"/>
            <a:ext cx="12192000" cy="627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DB433-8CD8-C247-8290-E03E77C7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5649" y="0"/>
            <a:ext cx="2746351" cy="670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B2579-6C23-024A-AC38-6505093D87A8}"/>
              </a:ext>
            </a:extLst>
          </p:cNvPr>
          <p:cNvSpPr txBox="1"/>
          <p:nvPr/>
        </p:nvSpPr>
        <p:spPr>
          <a:xfrm>
            <a:off x="10402986" y="1332086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14212-CFF6-E94F-A021-F861FC8D91C0}"/>
              </a:ext>
            </a:extLst>
          </p:cNvPr>
          <p:cNvSpPr txBox="1"/>
          <p:nvPr/>
        </p:nvSpPr>
        <p:spPr>
          <a:xfrm>
            <a:off x="10678485" y="2781841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5296C-A6B8-C346-9DE4-4CA49E054E48}"/>
              </a:ext>
            </a:extLst>
          </p:cNvPr>
          <p:cNvSpPr txBox="1"/>
          <p:nvPr/>
        </p:nvSpPr>
        <p:spPr>
          <a:xfrm>
            <a:off x="10678485" y="5330428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11F95-BC94-BF44-AC75-E959675B4293}"/>
              </a:ext>
            </a:extLst>
          </p:cNvPr>
          <p:cNvSpPr txBox="1"/>
          <p:nvPr/>
        </p:nvSpPr>
        <p:spPr>
          <a:xfrm>
            <a:off x="686083" y="5330429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4E7F1-674B-7741-945A-EE74D4EFBDD1}"/>
              </a:ext>
            </a:extLst>
          </p:cNvPr>
          <p:cNvSpPr txBox="1"/>
          <p:nvPr/>
        </p:nvSpPr>
        <p:spPr>
          <a:xfrm>
            <a:off x="686083" y="3136270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8FCE7-105C-5E42-B2AF-382F7ACD428B}"/>
              </a:ext>
            </a:extLst>
          </p:cNvPr>
          <p:cNvSpPr txBox="1"/>
          <p:nvPr/>
        </p:nvSpPr>
        <p:spPr>
          <a:xfrm>
            <a:off x="672228" y="1344195"/>
            <a:ext cx="80375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A919D-529E-434B-A6C2-AE18E4BC2F57}"/>
              </a:ext>
            </a:extLst>
          </p:cNvPr>
          <p:cNvSpPr txBox="1"/>
          <p:nvPr/>
        </p:nvSpPr>
        <p:spPr>
          <a:xfrm>
            <a:off x="152602" y="60872"/>
            <a:ext cx="32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Stories of Exemplary Leadership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02E99-6CF7-F343-8FE2-924D1CE1C8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25" r="15325"/>
          <a:stretch/>
        </p:blipFill>
        <p:spPr>
          <a:xfrm>
            <a:off x="7978893" y="859701"/>
            <a:ext cx="1129193" cy="96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E82502-B6D5-994A-87FD-B456F83556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455" y="2869908"/>
            <a:ext cx="1589872" cy="894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D8BBB2-6FA8-7647-9D7A-20D21B834E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391" y="4692580"/>
            <a:ext cx="1357644" cy="763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10945D-B239-0049-8FE8-5ABF49016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666" y="4692580"/>
            <a:ext cx="1262299" cy="710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59AB41-4525-984E-8659-682389EF0F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696" y="3136270"/>
            <a:ext cx="1034473" cy="581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18294-3E44-7145-B4DD-59AE80721A4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196" y="830652"/>
            <a:ext cx="1411237" cy="7938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EE7AE2-A6EE-AC40-92BF-432A24FF744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B793EE-4658-1B43-9C3D-583CD33B4A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86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Types of Conflict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684" y="667041"/>
            <a:ext cx="112637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What are the different types of conflict in teams?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4685" y="3380501"/>
            <a:ext cx="9249642" cy="584775"/>
            <a:chOff x="434685" y="3616036"/>
            <a:chExt cx="9249642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1149926" y="3616036"/>
              <a:ext cx="3553690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Task-based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03616" y="3688422"/>
              <a:ext cx="49807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Goals, Tasks, Allocation of resources etc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434685" y="3728314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4684" y="4655563"/>
            <a:ext cx="10153653" cy="584775"/>
            <a:chOff x="434684" y="4627853"/>
            <a:chExt cx="10153653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1149926" y="4627853"/>
              <a:ext cx="3553690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Relationship - based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03616" y="4735574"/>
              <a:ext cx="5884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Personality conflicts, jealousy,  insecurity, annoyance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34684" y="4735574"/>
              <a:ext cx="637309" cy="36021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A4DF2-101E-0B40-8171-F688A2768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4D9124-961E-6C4F-93CD-19EB77893A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340382"/>
              </p:ext>
            </p:extLst>
          </p:nvPr>
        </p:nvGraphicFramePr>
        <p:xfrm>
          <a:off x="1117566" y="749192"/>
          <a:ext cx="10050382" cy="5669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15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235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Think Big (Project)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 Small</a:t>
                      </a:r>
                    </a:p>
                    <a:p>
                      <a:pPr algn="ctr"/>
                      <a:r>
                        <a:rPr lang="en-US" sz="1800" dirty="0"/>
                        <a:t>(Action Items)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Move Quick (Timeline)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Person Responsible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Task Dependencies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21">
                <a:tc rowSpan="15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2400" b="1" dirty="0"/>
                        <a:t>&lt; your project&gt;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0921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07187" y="717108"/>
            <a:ext cx="1588169" cy="7327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6142" y="2887800"/>
            <a:ext cx="8791806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CONFLICTS &amp; PROBLEMS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objective: Project Action Plan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4134" y="735853"/>
            <a:ext cx="1588169" cy="7327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6190-2714-584E-A935-1AFD2CACED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8989A-AFE1-0046-ABEB-A400741688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Assertiveness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073" y="1302425"/>
            <a:ext cx="11263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How assertive are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75BB1-D7BA-204E-B4EF-80D979428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50" b="49011"/>
          <a:stretch/>
        </p:blipFill>
        <p:spPr>
          <a:xfrm>
            <a:off x="2867967" y="3446585"/>
            <a:ext cx="6858000" cy="190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132E6-06DE-D948-9E16-1AA1498CE7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1CABB-350C-BE4F-AC28-3761289F80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50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Cooperativeness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127" y="909233"/>
            <a:ext cx="11263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How cooperative are you?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9129B-6EDF-6841-9FE7-58A6C547E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83" r="20408" b="39409"/>
          <a:stretch/>
        </p:blipFill>
        <p:spPr>
          <a:xfrm>
            <a:off x="3280459" y="2257064"/>
            <a:ext cx="5458428" cy="3518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FCC20-1988-8544-9F41-E4779267B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89021-0B7D-154A-ADEB-1605A2D27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93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can we address conflict?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4181" y="1048572"/>
            <a:ext cx="326967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Competing</a:t>
            </a:r>
          </a:p>
          <a:p>
            <a:pPr algn="ctr"/>
            <a:r>
              <a:rPr lang="en-US" dirty="0"/>
              <a:t>Assertive but not co-operative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0714" y="1048572"/>
            <a:ext cx="3269673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Collaborating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dirty="0"/>
              <a:t>Assertive but not co-operative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652756"/>
            <a:ext cx="3463636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Avoiding</a:t>
            </a:r>
          </a:p>
          <a:p>
            <a:pPr algn="ctr"/>
            <a:r>
              <a:rPr lang="en-US" dirty="0"/>
              <a:t>Not assertive and not co-operative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8932" y="4652756"/>
            <a:ext cx="3463636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Accommodating</a:t>
            </a:r>
          </a:p>
          <a:p>
            <a:pPr algn="ctr"/>
            <a:r>
              <a:rPr lang="en-US" dirty="0"/>
              <a:t>Not assertive but co-operative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6241" y="2650076"/>
            <a:ext cx="326967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Compromising</a:t>
            </a:r>
          </a:p>
          <a:p>
            <a:pPr algn="ctr"/>
            <a:r>
              <a:rPr lang="en-US" dirty="0"/>
              <a:t>Moderately assertive and moderately co-operative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8A788-B236-944A-AC8F-A4228DD627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54EDB-0E5F-5C4C-B616-0B43F5990A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Thomas Kilman Conflict Modes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1B1E79-B5AE-AC48-82E7-5E8CB8CD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56" y="573460"/>
            <a:ext cx="7084088" cy="6131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EAE73-AE0E-2E47-90E6-F0F54CD602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0D675-DEC5-5B4A-B1A0-908C32FBA0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8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to use which mode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781" y="4495878"/>
            <a:ext cx="453043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Avoiding (no way)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If conflict is trivial (e.g: being left of an email broadcast)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If more information is awaited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If leader wants to handle it informally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Does not interfere with team performance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672" y="640844"/>
            <a:ext cx="4253346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Competing (my way)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Emergency situations, quick decisive action required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Effective approach for unpopular decisions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Negative impact on individual team members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Don’t want conflict resolved.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7926" y="2509549"/>
            <a:ext cx="3796147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Compromising (halfway)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Both arguments have equal rationale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Participants are equal in status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Both sides willing to give something up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Time is a  luxury, urgent resolution required.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6040" y="4490357"/>
            <a:ext cx="4544287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Accommodation ( your way)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When the other party is actually right (get the ego out of the way first!)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Don</a:t>
            </a:r>
            <a:r>
              <a:rPr lang="uk-UA" sz="1400" dirty="0"/>
              <a:t>’</a:t>
            </a:r>
            <a:r>
              <a:rPr lang="en-US" sz="1400" dirty="0"/>
              <a:t>t feel strongly about the result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To gain goodwill from the team member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To keep the whole team functioning and co-operating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3236" y="640844"/>
            <a:ext cx="4253342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Collaborating (our way)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High stakes conflicts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Resolution is highly important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Examples: Negotiation and Mediation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Both parties can gain and lose, high interdependence</a:t>
            </a:r>
          </a:p>
        </p:txBody>
      </p:sp>
    </p:spTree>
    <p:extLst>
      <p:ext uri="{BB962C8B-B14F-4D97-AF65-F5344CB8AC3E}">
        <p14:creationId xmlns:p14="http://schemas.microsoft.com/office/powerpoint/2010/main" val="393416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Examples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1839" y="5166019"/>
            <a:ext cx="522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Conflict resolved through </a:t>
            </a:r>
            <a:r>
              <a:rPr lang="en-US"/>
              <a:t>Accommodating (Mukesh)  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358" y="2099575"/>
            <a:ext cx="6066882" cy="2785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88" y="1491471"/>
            <a:ext cx="5085773" cy="3382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CA896-AB2E-D14C-BC20-3E14B8081D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2AAB53-84D4-EF43-82F3-FD56F92366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709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Examples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1279" y="1704936"/>
            <a:ext cx="5603239" cy="2778532"/>
            <a:chOff x="3208252" y="1945868"/>
            <a:chExt cx="6798656" cy="3121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8252" y="1945868"/>
              <a:ext cx="3311465" cy="26589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9717" y="1945868"/>
              <a:ext cx="3289301" cy="265891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23374" y="4693027"/>
              <a:ext cx="3366654" cy="374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Compromising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0254" y="4693027"/>
              <a:ext cx="3366654" cy="374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Competing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42192" y="4713885"/>
            <a:ext cx="474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Conflict NOT resolved through negotiation.</a:t>
            </a:r>
          </a:p>
          <a:p>
            <a:pPr algn="ctr"/>
            <a:r>
              <a:rPr lang="en-US" dirty="0"/>
              <a:t>Conflict resolved through greater competing (assertiveness).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912" y="1704936"/>
            <a:ext cx="5764271" cy="2646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A8DD6-28FF-214D-92B7-1A39419065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B34241-DF59-3141-A450-AAD3BE2842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0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Examples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737" y="5006896"/>
            <a:ext cx="474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Conflict resolved through Compromising / Collaborating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481" y="1807868"/>
            <a:ext cx="6234766" cy="2862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37" y="1359740"/>
            <a:ext cx="4900756" cy="3380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3A6EC-7B70-ED47-BA9A-924CD62F53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02D17-8F1C-8645-A31E-BD5A07F59C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0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EC868-BBAF-F448-B9FE-51B687B0C2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60"/>
            <a:ext cx="4733355" cy="2662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C19A8-2218-5C47-A47A-AA66BDFD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894" y="439537"/>
            <a:ext cx="5682060" cy="3052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FE179E-82C5-A74C-B33D-34549B123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16" y="3863374"/>
            <a:ext cx="4870737" cy="2321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12216-8839-4241-BAAD-4AD56253F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626" y="3863374"/>
            <a:ext cx="5567834" cy="2903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A0756-7C5D-494A-9E2D-58A7E6E7D127}"/>
              </a:ext>
            </a:extLst>
          </p:cNvPr>
          <p:cNvSpPr txBox="1"/>
          <p:nvPr/>
        </p:nvSpPr>
        <p:spPr>
          <a:xfrm>
            <a:off x="152602" y="60872"/>
            <a:ext cx="32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Vision &amp; Goals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96A1B-EFEC-7045-B444-60BDE2687B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D9234-92F7-444E-8717-D0C99B857C3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93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Examples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4408" y="4583388"/>
            <a:ext cx="474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particular conflict resolved through Krishna collaborating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691" y="1936555"/>
            <a:ext cx="5764271" cy="264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/>
          <a:stretch/>
        </p:blipFill>
        <p:spPr>
          <a:xfrm>
            <a:off x="895928" y="1370717"/>
            <a:ext cx="4676531" cy="3017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4D25F-34E4-324A-8A8E-7667D2FAD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4621EF-A521-6842-989D-2E3C5D1CC6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398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Exercise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435" y="2450206"/>
            <a:ext cx="11513127" cy="156966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You are the CEO and you want to limit the number of drinks served </a:t>
            </a:r>
          </a:p>
          <a:p>
            <a:pPr algn="ctr"/>
            <a:r>
              <a:rPr lang="en-US" sz="2400" dirty="0"/>
              <a:t>at every Friday’s beer-</a:t>
            </a:r>
            <a:r>
              <a:rPr lang="en-US" sz="2400" dirty="0" err="1"/>
              <a:t>O’Clock</a:t>
            </a:r>
            <a:r>
              <a:rPr lang="en-US" sz="2400" dirty="0"/>
              <a:t>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Most members of your organisation are not for it.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6108" y="626707"/>
            <a:ext cx="725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Which conflict </a:t>
            </a:r>
            <a:r>
              <a:rPr lang="en-US" sz="2800" dirty="0"/>
              <a:t>resolution mode will you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4861" y="4931641"/>
            <a:ext cx="541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Competing.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32415A-E4F4-154A-A87B-5F4AB70778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88293-A1FB-664E-B7EE-4803E8F610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F86AE-C515-B044-B916-7AD0FDA9AF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227" y="4175987"/>
            <a:ext cx="3610930" cy="16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Exercise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435" y="2450206"/>
            <a:ext cx="11513127" cy="156966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You are the CEO and your marketing manager complains of lack of interest from one of his team members, person A.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Person A says he feels unrecognised and invisible.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6108" y="626707"/>
            <a:ext cx="725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Which conflict </a:t>
            </a:r>
            <a:r>
              <a:rPr lang="en-US" sz="2800" dirty="0"/>
              <a:t>resolution mode will you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7434" y="5098473"/>
            <a:ext cx="541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Collaborating.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4A284-0895-0D47-B1CC-9BA2FE310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6D6C1-EB22-5042-B9DD-A26374F77C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24B2F-BE16-504D-8226-DBA3CB8D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227" y="4175987"/>
            <a:ext cx="3610930" cy="16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Exercise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435" y="2450206"/>
            <a:ext cx="11513127" cy="156966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You are part of a community team running a fundraising project. You ask the treasurer to release more funds to help you market it as you have allocated your marketing funds.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treasurer says budget has been reached and that you be more efficient and cut costs.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6108" y="626707"/>
            <a:ext cx="725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Which conflict </a:t>
            </a:r>
            <a:r>
              <a:rPr lang="en-US" sz="2800" dirty="0"/>
              <a:t>resolution mode will you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7434" y="5098473"/>
            <a:ext cx="541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Accommodating.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ADE2D-9DD5-AE4C-80A6-203A822E29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B1530-05B4-3847-B874-F32543A662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05753-A99D-CC4D-8B98-BA6AFAD6F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227" y="4175987"/>
            <a:ext cx="3610930" cy="16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Exercise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433" y="1862636"/>
            <a:ext cx="11513127" cy="193899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Team member A who is always punctual, complains that Team member B is always 2 minutes late to every meeting.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Team member B is a single parent who has to drop his kids off to day care. Team member B is a high-performer and Team member A has performance issues.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6108" y="626707"/>
            <a:ext cx="725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Which conflict </a:t>
            </a:r>
            <a:r>
              <a:rPr lang="en-US" sz="2800" dirty="0"/>
              <a:t>resolution mode will you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7434" y="5116307"/>
            <a:ext cx="541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Avoiding.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06588-1F0D-FD4C-AF56-DAAC435EF7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EB51A-A674-C643-8590-E9E0338A9D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5B140-ED6C-D141-8CF6-DC3A5116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227" y="4543734"/>
            <a:ext cx="3610930" cy="16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Conflict: Exercise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433" y="1766835"/>
            <a:ext cx="11513127" cy="193899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You have one hour to go before you present to the grants committee for your community project. You want a detailed financial projections slide.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But the financial projections slide is missing. Team member in charge of that slide is sick but you ask them to prepare an overview slide, not a detailed one.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6108" y="626707"/>
            <a:ext cx="725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Which conflict </a:t>
            </a:r>
            <a:r>
              <a:rPr lang="en-US" sz="2800" dirty="0"/>
              <a:t>resolution mode will you use?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7434" y="5116307"/>
            <a:ext cx="541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Compromising.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B894E-A596-7244-9900-210612CB60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8095-9627-F34B-85EF-0B72DE6855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A995-C0F8-E348-BFD0-20D217D80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227" y="4175987"/>
            <a:ext cx="3610930" cy="16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Key Takeaways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3434" y="877661"/>
            <a:ext cx="11167265" cy="461665"/>
            <a:chOff x="177010" y="1049630"/>
            <a:chExt cx="11167265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688352" y="1049630"/>
              <a:ext cx="10655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you choose to address conflicts depends on your assertiveness and cooperation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177010" y="1093039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480" y="1971848"/>
            <a:ext cx="11159244" cy="4154984"/>
            <a:chOff x="185031" y="2417128"/>
            <a:chExt cx="11159244" cy="4154984"/>
          </a:xfrm>
        </p:grpSpPr>
        <p:sp>
          <p:nvSpPr>
            <p:cNvPr id="8" name="TextBox 7"/>
            <p:cNvSpPr txBox="1"/>
            <p:nvPr/>
          </p:nvSpPr>
          <p:spPr>
            <a:xfrm>
              <a:off x="672310" y="2417128"/>
              <a:ext cx="10671965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above results in five modes of conflict resolution:</a:t>
              </a:r>
            </a:p>
            <a:p>
              <a:endParaRPr lang="en-US" sz="2400" dirty="0"/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/>
                <a:t>Avoiding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/>
                <a:t>Competing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/>
                <a:t>Compromising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/>
                <a:t>Accommodating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en-US" sz="2400" dirty="0"/>
                <a:t>Collaborating</a:t>
              </a:r>
            </a:p>
            <a:p>
              <a:pPr marL="342900" indent="-342900">
                <a:buFont typeface="Arial" charset="0"/>
                <a:buChar char="•"/>
              </a:pPr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pPr marL="342900" indent="-342900">
                <a:buFont typeface="Arial" charset="0"/>
                <a:buChar char="•"/>
              </a:pPr>
              <a:endParaRPr lang="en-US" sz="2400" b="1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5031" y="2439411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09601" y="2906306"/>
            <a:ext cx="4872038" cy="25545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Great conflict resolvers adapt their modes with the situation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6B8C88-9309-774C-A03A-DBC7132F1C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14517-7368-3A47-9152-0FEB860E49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637BC-EEB8-E04C-8BFB-F482F13F7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42"/>
          <a:stretch/>
        </p:blipFill>
        <p:spPr>
          <a:xfrm>
            <a:off x="1732022" y="1049197"/>
            <a:ext cx="8890000" cy="3985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493D2-D34D-994F-8CBE-AEE0C34C1C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0"/>
            <a:ext cx="2144137" cy="724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78487-3217-7341-8095-D88739F005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C8172-7F68-5F4A-B6F1-57FA322278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2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637BC-EEB8-E04C-8BFB-F482F13F7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91" t="51102" r="49566" b="19678"/>
          <a:stretch/>
        </p:blipFill>
        <p:spPr>
          <a:xfrm>
            <a:off x="2127427" y="2192128"/>
            <a:ext cx="1319514" cy="1458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D260C-1FC0-C64F-9E35-AEEB3A314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4" t="52725" r="32640" b="20142"/>
          <a:stretch/>
        </p:blipFill>
        <p:spPr>
          <a:xfrm>
            <a:off x="5183374" y="2192128"/>
            <a:ext cx="1607990" cy="1458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15E7E-1528-9849-879F-441A860D0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67" t="53189" r="64669" b="20142"/>
          <a:stretch/>
        </p:blipFill>
        <p:spPr>
          <a:xfrm>
            <a:off x="8156909" y="2192128"/>
            <a:ext cx="1496455" cy="1458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704C1-185F-CF49-A770-0AA9937AE6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0"/>
            <a:ext cx="2144137" cy="724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163562-2CED-0041-B554-049031F9BD99}"/>
              </a:ext>
            </a:extLst>
          </p:cNvPr>
          <p:cNvSpPr txBox="1"/>
          <p:nvPr/>
        </p:nvSpPr>
        <p:spPr>
          <a:xfrm>
            <a:off x="3609101" y="2459670"/>
            <a:ext cx="1365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84E0D-4984-0B46-BD33-FB350960EAB8}"/>
              </a:ext>
            </a:extLst>
          </p:cNvPr>
          <p:cNvSpPr txBox="1"/>
          <p:nvPr/>
        </p:nvSpPr>
        <p:spPr>
          <a:xfrm>
            <a:off x="6711347" y="2365182"/>
            <a:ext cx="1365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522665-8DE7-4A42-A0DB-8D44B760D5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76ED1-A083-874E-A760-37314185B0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  <p:sp>
        <p:nvSpPr>
          <p:cNvPr id="2" name="Curved Down Arrow 1">
            <a:extLst>
              <a:ext uri="{FF2B5EF4-FFF2-40B4-BE49-F238E27FC236}">
                <a16:creationId xmlns:a16="http://schemas.microsoft.com/office/drawing/2014/main" id="{5C33471E-907A-6140-BFE0-419197540FA0}"/>
              </a:ext>
            </a:extLst>
          </p:cNvPr>
          <p:cNvSpPr/>
          <p:nvPr/>
        </p:nvSpPr>
        <p:spPr>
          <a:xfrm>
            <a:off x="8396682" y="1212574"/>
            <a:ext cx="1016908" cy="8249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637BC-EEB8-E04C-8BFB-F482F13F7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91" t="51102" r="49566" b="19678"/>
          <a:stretch/>
        </p:blipFill>
        <p:spPr>
          <a:xfrm>
            <a:off x="2104277" y="2192130"/>
            <a:ext cx="1319514" cy="1458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D260C-1FC0-C64F-9E35-AEEB3A314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4" t="52725" r="32640" b="20142"/>
          <a:stretch/>
        </p:blipFill>
        <p:spPr>
          <a:xfrm>
            <a:off x="5160224" y="2192130"/>
            <a:ext cx="1607990" cy="1458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8A755-5513-634C-9795-F170759A3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72" t="30211" r="47918" b="48017"/>
          <a:stretch/>
        </p:blipFill>
        <p:spPr>
          <a:xfrm>
            <a:off x="8148576" y="2157406"/>
            <a:ext cx="1516283" cy="1493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E21099-D5B6-7443-BBF3-306E040D84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863" y="0"/>
            <a:ext cx="2144137" cy="724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75AFB1-C285-8042-A4B4-DC0552CEE2AD}"/>
              </a:ext>
            </a:extLst>
          </p:cNvPr>
          <p:cNvSpPr txBox="1"/>
          <p:nvPr/>
        </p:nvSpPr>
        <p:spPr>
          <a:xfrm>
            <a:off x="3609101" y="2459670"/>
            <a:ext cx="1365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788BE-B3A8-FD40-8A27-1F01E21D67F0}"/>
              </a:ext>
            </a:extLst>
          </p:cNvPr>
          <p:cNvSpPr txBox="1"/>
          <p:nvPr/>
        </p:nvSpPr>
        <p:spPr>
          <a:xfrm>
            <a:off x="6711347" y="2365182"/>
            <a:ext cx="1365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0E40F-A3FE-AE45-AB53-96524B5677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0F838-2B50-4744-94C8-C60B070206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C56068-CDC9-E244-AD87-40775E164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0" y="1106540"/>
            <a:ext cx="7710432" cy="41421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6DE816-7A3F-8E4A-8076-BEA8B4AAC0BC}"/>
              </a:ext>
            </a:extLst>
          </p:cNvPr>
          <p:cNvGrpSpPr/>
          <p:nvPr/>
        </p:nvGrpSpPr>
        <p:grpSpPr>
          <a:xfrm>
            <a:off x="8095957" y="2097644"/>
            <a:ext cx="3852437" cy="1985705"/>
            <a:chOff x="6528923" y="1707165"/>
            <a:chExt cx="5460308" cy="31600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A842C1-7485-A447-9759-7786379E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8923" y="1707165"/>
              <a:ext cx="2300300" cy="31600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0C29DC-64B6-114B-8008-E8B95FCF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9223" y="1707165"/>
              <a:ext cx="3160008" cy="316000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CA3F1E-6D63-DF4D-A699-A48BABF7B132}"/>
              </a:ext>
            </a:extLst>
          </p:cNvPr>
          <p:cNvSpPr txBox="1"/>
          <p:nvPr/>
        </p:nvSpPr>
        <p:spPr>
          <a:xfrm>
            <a:off x="152602" y="60872"/>
            <a:ext cx="32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Belief in Leadership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F4DD2-76C1-2C43-8C50-625CC32547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D204A-9296-FE40-A9DB-3C6ECA8895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492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2528116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 6:</a:t>
            </a:r>
          </a:p>
          <a:p>
            <a:pPr algn="ctr"/>
            <a:r>
              <a:rPr lang="en-US" sz="5400" b="1" dirty="0"/>
              <a:t>Community Projects: Raising Awareness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DB76C-B6EC-F14B-91C6-DFBE1532D1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D975C-7AFE-AA45-AFF8-4DC000116A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01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2800" y="1753247"/>
            <a:ext cx="1056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How will you promote your </a:t>
            </a:r>
            <a:r>
              <a:rPr lang="en-US" sz="6600"/>
              <a:t>community project to your target audience?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Promotions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9972F-4F4C-C14B-B3A6-D3FEFBBE89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6F68D-53B2-E441-8CA5-5673B7FDCF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95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924" y="2217503"/>
            <a:ext cx="3524216" cy="2509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32" y="574017"/>
            <a:ext cx="73941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Awareness</a:t>
            </a:r>
          </a:p>
          <a:p>
            <a:r>
              <a:rPr lang="en-US" sz="1600" dirty="0"/>
              <a:t>This could be (lack of) awareness of you, your solution to their problem and the problem itself.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3200" b="1" dirty="0"/>
              <a:t>Interest</a:t>
            </a:r>
          </a:p>
          <a:p>
            <a:r>
              <a:rPr lang="en-US" sz="1600" dirty="0"/>
              <a:t>This is where the prospect begins to develop associations towards your brand, your products/services etc. </a:t>
            </a:r>
          </a:p>
          <a:p>
            <a:endParaRPr lang="en-US" sz="1600" dirty="0"/>
          </a:p>
          <a:p>
            <a:r>
              <a:rPr lang="en-US" sz="1600" dirty="0"/>
              <a:t>A positive association is in the form of engagement 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/>
          </a:p>
          <a:p>
            <a:r>
              <a:rPr lang="en-US" sz="3200" b="1" dirty="0"/>
              <a:t>Decision</a:t>
            </a:r>
          </a:p>
          <a:p>
            <a:r>
              <a:rPr lang="en-US" sz="1600" dirty="0"/>
              <a:t>This is the ‘hands on the wallet’ moment where they have decided to address their needs.</a:t>
            </a:r>
          </a:p>
          <a:p>
            <a:endParaRPr lang="en-US" sz="1600" dirty="0"/>
          </a:p>
          <a:p>
            <a:r>
              <a:rPr lang="en-US" sz="1600" dirty="0"/>
              <a:t>They choose you over their other options. </a:t>
            </a:r>
          </a:p>
          <a:p>
            <a:pPr marL="285750" indent="-285750">
              <a:buFont typeface="Arial" charset="0"/>
              <a:buChar char="•"/>
            </a:pPr>
            <a:endParaRPr lang="en-US" sz="3200" b="1" dirty="0"/>
          </a:p>
          <a:p>
            <a:r>
              <a:rPr lang="en-US" sz="3200" b="1" dirty="0"/>
              <a:t>Action</a:t>
            </a:r>
          </a:p>
          <a:p>
            <a:r>
              <a:rPr lang="en-US" sz="1600" dirty="0"/>
              <a:t>This is ‘conversion’  where the prospect performs the desired action (sale, booking etc)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Customer Buying Journey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D2B651-50EC-834E-BA1C-9E6D583FF6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952" y="771336"/>
            <a:ext cx="818055" cy="472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29566-F4BF-5240-A09A-1A3BE1407B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3" y="1363207"/>
            <a:ext cx="2968336" cy="40619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870" y="636279"/>
            <a:ext cx="151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1700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479" y="1477109"/>
            <a:ext cx="3299906" cy="33903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58113" y="1282610"/>
            <a:ext cx="2915132" cy="5477594"/>
            <a:chOff x="8148939" y="780302"/>
            <a:chExt cx="2915132" cy="54775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8939" y="780302"/>
              <a:ext cx="2915132" cy="231267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8917" y="3215126"/>
              <a:ext cx="2496820" cy="23047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2835" y="5411707"/>
              <a:ext cx="1268984" cy="8461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920379" y="676999"/>
            <a:ext cx="151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1800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5039" y="676998"/>
            <a:ext cx="151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1900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108" y="1612640"/>
            <a:ext cx="2592684" cy="19826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153003" y="676997"/>
            <a:ext cx="151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2000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223" y="5699889"/>
            <a:ext cx="6072909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will you promote your community project to your target audience?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Awareness Through The Ages</a:t>
            </a:r>
          </a:p>
        </p:txBody>
      </p:sp>
    </p:spTree>
    <p:extLst>
      <p:ext uri="{BB962C8B-B14F-4D97-AF65-F5344CB8AC3E}">
        <p14:creationId xmlns:p14="http://schemas.microsoft.com/office/powerpoint/2010/main" val="13645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CBA077-1CA3-6040-A806-1BEB9B9FCAB3}"/>
              </a:ext>
            </a:extLst>
          </p:cNvPr>
          <p:cNvGrpSpPr/>
          <p:nvPr/>
        </p:nvGrpSpPr>
        <p:grpSpPr>
          <a:xfrm>
            <a:off x="270392" y="1662527"/>
            <a:ext cx="11406524" cy="3144069"/>
            <a:chOff x="270392" y="1662527"/>
            <a:chExt cx="11406524" cy="3144069"/>
          </a:xfrm>
        </p:grpSpPr>
        <p:sp>
          <p:nvSpPr>
            <p:cNvPr id="2" name="TextBox 1"/>
            <p:cNvSpPr txBox="1"/>
            <p:nvPr/>
          </p:nvSpPr>
          <p:spPr>
            <a:xfrm>
              <a:off x="4497279" y="1662529"/>
              <a:ext cx="2645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MEDIUM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392" y="1662529"/>
              <a:ext cx="2645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CONTENT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24166" y="1662527"/>
              <a:ext cx="2952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AUDIENCE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3094386" y="1854888"/>
              <a:ext cx="1224299" cy="3847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7142680" y="1869175"/>
              <a:ext cx="1224299" cy="3847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392" y="3401833"/>
              <a:ext cx="1484027" cy="130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3092" y="3542087"/>
              <a:ext cx="1377595" cy="11635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1403" y="3670057"/>
              <a:ext cx="2357395" cy="10337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9515" y="2638614"/>
              <a:ext cx="2767401" cy="216798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52602" y="60872"/>
            <a:ext cx="631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E79"/>
                </a:solidFill>
              </a:rPr>
              <a:t>Content – Medium - Audience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991054-6EDD-6249-8111-B4808C3B4D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B01009-AFCD-6C42-9DB3-721E579BF18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71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2641" y="1139396"/>
            <a:ext cx="6597748" cy="4380742"/>
            <a:chOff x="2509296" y="1081787"/>
            <a:chExt cx="6597748" cy="43807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324" y="2841579"/>
              <a:ext cx="2677693" cy="19724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9296" y="5093197"/>
              <a:ext cx="6597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HOW DO I SPREAD THE WORD ABOUT WHAT I HAVE TO SELL?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1711" y="3572254"/>
              <a:ext cx="1429497" cy="119038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993" y="3416670"/>
              <a:ext cx="1184973" cy="66654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8442" y="1081787"/>
              <a:ext cx="890819" cy="132404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6622" y="1237714"/>
              <a:ext cx="1096546" cy="101219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2279" y="1869033"/>
              <a:ext cx="1076423" cy="71778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276" y="2980549"/>
              <a:ext cx="1680048" cy="14596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3976" y="2387498"/>
              <a:ext cx="1022614" cy="7669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8024" y="1586106"/>
              <a:ext cx="1465737" cy="12291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Promotional Mix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9247" y="2160995"/>
            <a:ext cx="4713545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Which medium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does your target audience consume?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FFB4B7-7553-D54F-8EE6-EDF0EF17C48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C8B17F-C810-5349-B57A-C1309B6B3A1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1" y="0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Key Takeaways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1455" y="1226202"/>
            <a:ext cx="11159244" cy="830997"/>
            <a:chOff x="185031" y="2417128"/>
            <a:chExt cx="11159244" cy="830997"/>
          </a:xfrm>
        </p:grpSpPr>
        <p:sp>
          <p:nvSpPr>
            <p:cNvPr id="16" name="TextBox 15"/>
            <p:cNvSpPr txBox="1"/>
            <p:nvPr/>
          </p:nvSpPr>
          <p:spPr>
            <a:xfrm>
              <a:off x="672310" y="2417128"/>
              <a:ext cx="10671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Understand the purchase journey your target audience will undertake</a:t>
              </a:r>
            </a:p>
            <a:p>
              <a:r>
                <a:rPr lang="en-US" sz="2400" dirty="0"/>
                <a:t> (e.g Awareness -&gt; Interest -&gt; Decision -&gt; Action)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185031" y="2439411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455" y="2843163"/>
            <a:ext cx="11159244" cy="461665"/>
            <a:chOff x="185031" y="2417128"/>
            <a:chExt cx="11159244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2310" y="2417128"/>
              <a:ext cx="10671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Pick advertising / promotional channels that your target audience will consume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185031" y="2439411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DE7172-6849-AF44-AC3B-EDC7CE67200C}"/>
              </a:ext>
            </a:extLst>
          </p:cNvPr>
          <p:cNvGrpSpPr/>
          <p:nvPr/>
        </p:nvGrpSpPr>
        <p:grpSpPr>
          <a:xfrm>
            <a:off x="111455" y="4378739"/>
            <a:ext cx="11159244" cy="830997"/>
            <a:chOff x="185031" y="2417128"/>
            <a:chExt cx="11159244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7B78A6-7009-E445-9EC4-FD87A30DFF9B}"/>
                </a:ext>
              </a:extLst>
            </p:cNvPr>
            <p:cNvSpPr txBox="1"/>
            <p:nvPr/>
          </p:nvSpPr>
          <p:spPr>
            <a:xfrm>
              <a:off x="672310" y="2417128"/>
              <a:ext cx="10671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Develop content (written, audio, audio-visual) that have the best chance of resonating with your audience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7FC9EF0D-0F0D-B041-8566-BDB3C728C550}"/>
                </a:ext>
              </a:extLst>
            </p:cNvPr>
            <p:cNvSpPr/>
            <p:nvPr/>
          </p:nvSpPr>
          <p:spPr>
            <a:xfrm>
              <a:off x="185031" y="2439411"/>
              <a:ext cx="387017" cy="4170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42EAC91-453E-6148-AF98-D1E78AC47D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2BA758-2F8D-F04D-8665-B76691C697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5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1" y="2528116"/>
            <a:ext cx="12192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In Summary…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DB70C-4500-3047-89F1-8C06940FD9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4CD9D-41AB-6143-B8FD-E14A5638BB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399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6DEF502-CC2C-0E48-901C-F7A2E980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3" y="6352433"/>
            <a:ext cx="767620" cy="443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649A-795C-E047-B7BC-D46A17BD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316" y="6175404"/>
            <a:ext cx="854882" cy="620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E872C-8457-7641-9F98-95D0F53FE78C}"/>
              </a:ext>
            </a:extLst>
          </p:cNvPr>
          <p:cNvSpPr txBox="1"/>
          <p:nvPr/>
        </p:nvSpPr>
        <p:spPr>
          <a:xfrm>
            <a:off x="0" y="-59839"/>
            <a:ext cx="12192000" cy="523220"/>
          </a:xfrm>
          <a:prstGeom prst="rect">
            <a:avLst/>
          </a:prstGeom>
          <a:solidFill>
            <a:srgbClr val="00549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 to Lead – Part 2: What did we learn?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8984B2-83CE-F542-9B98-A459EAEC96CC}"/>
              </a:ext>
            </a:extLst>
          </p:cNvPr>
          <p:cNvGrpSpPr/>
          <p:nvPr/>
        </p:nvGrpSpPr>
        <p:grpSpPr>
          <a:xfrm>
            <a:off x="576469" y="2757368"/>
            <a:ext cx="1956857" cy="1927239"/>
            <a:chOff x="655982" y="2946211"/>
            <a:chExt cx="1956857" cy="192723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288C4D8-011F-F14B-95ED-15C27356B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87" r="17165"/>
            <a:stretch/>
          </p:blipFill>
          <p:spPr>
            <a:xfrm>
              <a:off x="655982" y="2946211"/>
              <a:ext cx="1956857" cy="16194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7EC7C4-0AAC-A34C-979E-2070E461F7F3}"/>
                </a:ext>
              </a:extLst>
            </p:cNvPr>
            <p:cNvSpPr txBox="1"/>
            <p:nvPr/>
          </p:nvSpPr>
          <p:spPr>
            <a:xfrm>
              <a:off x="718699" y="4550200"/>
              <a:ext cx="915711" cy="3077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Feedback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19E6F2-377F-A74C-A9B1-6BE11057D7E9}"/>
                </a:ext>
              </a:extLst>
            </p:cNvPr>
            <p:cNvSpPr txBox="1"/>
            <p:nvPr/>
          </p:nvSpPr>
          <p:spPr>
            <a:xfrm>
              <a:off x="1799114" y="4565673"/>
              <a:ext cx="813725" cy="30777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Sharing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AE3C99-ABD1-6A47-90EA-A77BF23EA6FA}"/>
              </a:ext>
            </a:extLst>
          </p:cNvPr>
          <p:cNvGrpSpPr/>
          <p:nvPr/>
        </p:nvGrpSpPr>
        <p:grpSpPr>
          <a:xfrm>
            <a:off x="499592" y="912190"/>
            <a:ext cx="4813072" cy="1483537"/>
            <a:chOff x="499592" y="912190"/>
            <a:chExt cx="4813072" cy="14835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8FC3F5-74BA-CA40-8762-91AECF04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592" y="912190"/>
              <a:ext cx="3069555" cy="14835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D81C0C-12FD-2542-ADF6-11C0BE47CB09}"/>
                </a:ext>
              </a:extLst>
            </p:cNvPr>
            <p:cNvSpPr txBox="1"/>
            <p:nvPr/>
          </p:nvSpPr>
          <p:spPr>
            <a:xfrm>
              <a:off x="3995928" y="1371600"/>
              <a:ext cx="131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Decisions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C8B8773-8B8E-144D-8CAA-E681E33D3962}"/>
                </a:ext>
              </a:extLst>
            </p:cNvPr>
            <p:cNvCxnSpPr>
              <a:cxnSpLocks/>
            </p:cNvCxnSpPr>
            <p:nvPr/>
          </p:nvCxnSpPr>
          <p:spPr>
            <a:xfrm>
              <a:off x="3675888" y="1609344"/>
              <a:ext cx="47548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8329F9-A8DB-1B42-AA6F-988C2E3A5626}"/>
              </a:ext>
            </a:extLst>
          </p:cNvPr>
          <p:cNvGrpSpPr/>
          <p:nvPr/>
        </p:nvGrpSpPr>
        <p:grpSpPr>
          <a:xfrm>
            <a:off x="6010427" y="559692"/>
            <a:ext cx="5310243" cy="2849429"/>
            <a:chOff x="6010427" y="559693"/>
            <a:chExt cx="4853043" cy="24948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554B4A-F371-F642-A621-BCB862650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0427" y="559693"/>
              <a:ext cx="4853043" cy="249483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CB70D3-181F-1342-872F-BD890A30C88B}"/>
                </a:ext>
              </a:extLst>
            </p:cNvPr>
            <p:cNvSpPr txBox="1"/>
            <p:nvPr/>
          </p:nvSpPr>
          <p:spPr>
            <a:xfrm>
              <a:off x="8009565" y="1921470"/>
              <a:ext cx="854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YOU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C7F1A9D-39F2-0945-8A35-C97540CD43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739" y="4325140"/>
            <a:ext cx="4029505" cy="185026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2E244CA-FEDC-3E4F-896D-D2F6A88538C8}"/>
              </a:ext>
            </a:extLst>
          </p:cNvPr>
          <p:cNvGrpSpPr/>
          <p:nvPr/>
        </p:nvGrpSpPr>
        <p:grpSpPr>
          <a:xfrm>
            <a:off x="7949380" y="4224654"/>
            <a:ext cx="3541377" cy="2275537"/>
            <a:chOff x="7949380" y="4224654"/>
            <a:chExt cx="3541377" cy="227553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D0586F4-03F2-234E-BAB3-7B61C3BF3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380" y="5160815"/>
              <a:ext cx="1881146" cy="133937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6B586D5-1D86-F349-A13D-CED8674FF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33835" y="4224654"/>
              <a:ext cx="2656922" cy="739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9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6DEF502-CC2C-0E48-901C-F7A2E980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3" y="6352433"/>
            <a:ext cx="767620" cy="443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649A-795C-E047-B7BC-D46A17BD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316" y="6175404"/>
            <a:ext cx="854882" cy="620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E872C-8457-7641-9F98-95D0F53FE78C}"/>
              </a:ext>
            </a:extLst>
          </p:cNvPr>
          <p:cNvSpPr txBox="1"/>
          <p:nvPr/>
        </p:nvSpPr>
        <p:spPr>
          <a:xfrm>
            <a:off x="0" y="-59839"/>
            <a:ext cx="1219200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 to Lead – Part 1: What did we 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EE63D-63BF-914F-A890-041806386A5B}"/>
              </a:ext>
            </a:extLst>
          </p:cNvPr>
          <p:cNvSpPr txBox="1"/>
          <p:nvPr/>
        </p:nvSpPr>
        <p:spPr>
          <a:xfrm>
            <a:off x="222502" y="1251042"/>
            <a:ext cx="3213425" cy="203132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Qualities of an ideal leader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dirty="0"/>
              <a:t>Compassion</a:t>
            </a:r>
          </a:p>
          <a:p>
            <a:pPr marL="342900" indent="-342900">
              <a:buAutoNum type="arabicPeriod"/>
            </a:pPr>
            <a:r>
              <a:rPr lang="en-US" dirty="0"/>
              <a:t>Clarity of Thought</a:t>
            </a:r>
          </a:p>
          <a:p>
            <a:pPr marL="342900" indent="-342900">
              <a:buAutoNum type="arabicPeriod"/>
            </a:pPr>
            <a:r>
              <a:rPr lang="en-US" dirty="0"/>
              <a:t>Positive Mindset</a:t>
            </a:r>
          </a:p>
          <a:p>
            <a:pPr marL="342900" indent="-342900">
              <a:buAutoNum type="arabicPeriod"/>
            </a:pPr>
            <a:r>
              <a:rPr lang="en-US" dirty="0"/>
              <a:t>Knowledge / Competence</a:t>
            </a:r>
          </a:p>
          <a:p>
            <a:pPr marL="342900" indent="-342900">
              <a:buAutoNum type="arabicPeriod"/>
            </a:pPr>
            <a:r>
              <a:rPr lang="en-US" dirty="0"/>
              <a:t>Inspiring</a:t>
            </a:r>
          </a:p>
          <a:p>
            <a:pPr marL="342900" indent="-342900">
              <a:buAutoNum type="arabicPeriod"/>
            </a:pPr>
            <a:r>
              <a:rPr lang="en-US" dirty="0"/>
              <a:t>Persuasion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88303-404C-364D-ABE7-D70CD514D69A}"/>
              </a:ext>
            </a:extLst>
          </p:cNvPr>
          <p:cNvSpPr txBox="1"/>
          <p:nvPr/>
        </p:nvSpPr>
        <p:spPr>
          <a:xfrm>
            <a:off x="4295323" y="1251042"/>
            <a:ext cx="3213425" cy="147732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Vision: The 4-step test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Compelling</a:t>
            </a:r>
          </a:p>
          <a:p>
            <a:pPr marL="342900" indent="-342900">
              <a:buAutoNum type="arabicPeriod"/>
            </a:pPr>
            <a:r>
              <a:rPr lang="en-US" dirty="0"/>
              <a:t>Image</a:t>
            </a:r>
          </a:p>
          <a:p>
            <a:pPr marL="342900" indent="-342900">
              <a:buAutoNum type="arabicPeriod"/>
            </a:pPr>
            <a:r>
              <a:rPr lang="en-US" dirty="0"/>
              <a:t>Achievable</a:t>
            </a:r>
          </a:p>
          <a:p>
            <a:pPr marL="342900" indent="-342900">
              <a:buAutoNum type="arabicPeriod"/>
            </a:pPr>
            <a:r>
              <a:rPr lang="en-US" dirty="0"/>
              <a:t>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B6036-80B3-7149-AD48-2C1392A394F8}"/>
              </a:ext>
            </a:extLst>
          </p:cNvPr>
          <p:cNvSpPr txBox="1"/>
          <p:nvPr/>
        </p:nvSpPr>
        <p:spPr>
          <a:xfrm>
            <a:off x="8105323" y="1251042"/>
            <a:ext cx="3213425" cy="92333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Goals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Now-Where-How</a:t>
            </a:r>
          </a:p>
          <a:p>
            <a:pPr marL="342900" indent="-342900">
              <a:buAutoNum type="arabicPeriod"/>
            </a:pPr>
            <a:r>
              <a:rPr lang="en-US" dirty="0"/>
              <a:t>BSQ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7CA81-D12C-374A-9FBF-749DF648836F}"/>
              </a:ext>
            </a:extLst>
          </p:cNvPr>
          <p:cNvSpPr txBox="1"/>
          <p:nvPr/>
        </p:nvSpPr>
        <p:spPr>
          <a:xfrm>
            <a:off x="222502" y="3871885"/>
            <a:ext cx="4751280" cy="646331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3B Leadership Framework: Belief in Leadership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Belief-&gt; Behaviour-&gt;Business (Outcome)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CEB14-BB56-AD42-BDF4-AFED72ABDAD9}"/>
              </a:ext>
            </a:extLst>
          </p:cNvPr>
          <p:cNvSpPr txBox="1"/>
          <p:nvPr/>
        </p:nvSpPr>
        <p:spPr>
          <a:xfrm>
            <a:off x="5417126" y="3871885"/>
            <a:ext cx="2688197" cy="9233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Teamwork in Leadership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Belbin Team Roles</a:t>
            </a:r>
          </a:p>
          <a:p>
            <a:pPr marL="342900" indent="-342900">
              <a:buAutoNum type="arabicPeriod"/>
            </a:pPr>
            <a:r>
              <a:rPr lang="en-US" dirty="0"/>
              <a:t>4 Stages of Teams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7F361-FF61-0E48-B62E-6E175102ADA0}"/>
              </a:ext>
            </a:extLst>
          </p:cNvPr>
          <p:cNvSpPr txBox="1"/>
          <p:nvPr/>
        </p:nvSpPr>
        <p:spPr>
          <a:xfrm>
            <a:off x="8630551" y="3871885"/>
            <a:ext cx="3287647" cy="92333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Decision-Making in Leadership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Leadership Styles</a:t>
            </a:r>
          </a:p>
          <a:p>
            <a:pPr marL="342900" indent="-342900">
              <a:buAutoNum type="arabicPeriod"/>
            </a:pPr>
            <a:r>
              <a:rPr lang="en-US" dirty="0"/>
              <a:t>Types of Decisions</a:t>
            </a:r>
          </a:p>
        </p:txBody>
      </p:sp>
    </p:spTree>
    <p:extLst>
      <p:ext uri="{BB962C8B-B14F-4D97-AF65-F5344CB8AC3E}">
        <p14:creationId xmlns:p14="http://schemas.microsoft.com/office/powerpoint/2010/main" val="119913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F06F49-7207-F740-905C-1CE5B6055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052" y="91552"/>
            <a:ext cx="6134835" cy="3158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D487F-79FA-CA4E-BA79-83841AA4C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244" y="3369775"/>
            <a:ext cx="8167947" cy="3298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17C77E-F0D7-C246-BA5E-8A9BB24B21F2}"/>
              </a:ext>
            </a:extLst>
          </p:cNvPr>
          <p:cNvSpPr txBox="1"/>
          <p:nvPr/>
        </p:nvSpPr>
        <p:spPr>
          <a:xfrm>
            <a:off x="152602" y="60872"/>
            <a:ext cx="32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Teamwork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50AD6-041A-D240-BB9A-8FEE5863D8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FD497-B0CB-9440-A7AD-C6A4D0F0EB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98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2445820"/>
            <a:ext cx="121920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Module 7:</a:t>
            </a:r>
          </a:p>
          <a:p>
            <a:pPr algn="ctr"/>
            <a:r>
              <a:rPr lang="en-US" sz="5400" b="1" dirty="0"/>
              <a:t>Project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FDB1B-334D-0B45-AFB5-21DBE7A66C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9" y="6318705"/>
            <a:ext cx="818055" cy="47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C0B51-6CB9-9E4A-90D8-356065DA6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5716" y="6201798"/>
            <a:ext cx="854882" cy="6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16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6DEF502-CC2C-0E48-901C-F7A2E980D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3" y="6352433"/>
            <a:ext cx="767620" cy="443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649A-795C-E047-B7BC-D46A17BD9F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316" y="6175404"/>
            <a:ext cx="854882" cy="620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E872C-8457-7641-9F98-95D0F53FE78C}"/>
              </a:ext>
            </a:extLst>
          </p:cNvPr>
          <p:cNvSpPr txBox="1"/>
          <p:nvPr/>
        </p:nvSpPr>
        <p:spPr>
          <a:xfrm>
            <a:off x="0" y="-12107"/>
            <a:ext cx="12192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6F3D8-6543-8A40-A180-C36D0B5AEA67}"/>
              </a:ext>
            </a:extLst>
          </p:cNvPr>
          <p:cNvSpPr txBox="1"/>
          <p:nvPr/>
        </p:nvSpPr>
        <p:spPr>
          <a:xfrm>
            <a:off x="654453" y="1931305"/>
            <a:ext cx="112637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543250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2779</Words>
  <Application>Microsoft Macintosh PowerPoint</Application>
  <PresentationFormat>Widescreen</PresentationFormat>
  <Paragraphs>769</Paragraphs>
  <Slides>91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Avenir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Shriram Iyer</dc:creator>
  <cp:lastModifiedBy>Shriram Iyer</cp:lastModifiedBy>
  <cp:revision>96</cp:revision>
  <cp:lastPrinted>2020-09-11T22:12:48Z</cp:lastPrinted>
  <dcterms:created xsi:type="dcterms:W3CDTF">2020-09-10T21:04:03Z</dcterms:created>
  <dcterms:modified xsi:type="dcterms:W3CDTF">2020-09-18T21:22:29Z</dcterms:modified>
</cp:coreProperties>
</file>